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18" r:id="rId3"/>
    <p:sldId id="259" r:id="rId4"/>
    <p:sldId id="265" r:id="rId5"/>
    <p:sldId id="321" r:id="rId6"/>
    <p:sldId id="391" r:id="rId7"/>
    <p:sldId id="392" r:id="rId8"/>
    <p:sldId id="389" r:id="rId9"/>
    <p:sldId id="374" r:id="rId10"/>
    <p:sldId id="322" r:id="rId11"/>
    <p:sldId id="323" r:id="rId12"/>
    <p:sldId id="363" r:id="rId13"/>
    <p:sldId id="365" r:id="rId14"/>
    <p:sldId id="325" r:id="rId15"/>
    <p:sldId id="367" r:id="rId16"/>
    <p:sldId id="394" r:id="rId17"/>
    <p:sldId id="320" r:id="rId18"/>
    <p:sldId id="328" r:id="rId19"/>
    <p:sldId id="395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40173-FD2A-4512-839F-B039B465BDD7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7D08-8DDD-4E99-B431-18805C42B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4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9287ab1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9287ab1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GeoAI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generalization of traditional AI techniques to address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https://www.nytimes.com/interactive/2022/02/26/science/covid-virus-wuhan-origins.htmlue challenges posed by geospatial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FFFFFF"/>
                </a:solidFill>
                <a:effectLst/>
                <a:latin typeface="nyt-cheltenham"/>
              </a:rPr>
              <a:t>New Research Points to Wuhan Market as Pandemic Origin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B87CE-8A52-4D99-B0C9-65DE7CFB3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3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1BF01985-2B8C-4F79-8864-5F26A0500E9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993E7-2F3A-4D15-B562-1DC889345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18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E8F86F4-5FE9-417E-AA80-BB50DF2354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7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9287ab1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9287ab1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98D50-7FEA-4434-AE43-CFA23E0DC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4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C6127A64-C2AD-45E0-A7D4-72D2A297B6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efe2f1a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efe2f1a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BAF03-9E83-4F59-AB00-DDDF31719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6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A73CA74D-3F75-4E56-91EA-422110BA82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8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efe2f1a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efe2f1a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BAF03-9E83-4F59-AB00-DDDF31719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7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A73CA74D-3F75-4E56-91EA-422110BA82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0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efe2f1a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efe2f1a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66922-E73C-4ECA-A45E-A34539C41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8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49ACE4EF-3C93-4046-8D06-8230A67BC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8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efe2f1a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efe2f1a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65E3A-88FA-4EE8-9568-4C49A65D8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10</a:t>
            </a:fld>
            <a:endParaRPr lang="en-US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66220B60-52CD-4411-823E-6A4637F16B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DB858-6989-4FE2-AD8E-47BA96D2C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12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9551D97-E37A-44E4-9EC9-5F24F94789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1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FA375-FF37-4A51-8AB3-F33C9CBC0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13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1DE7825-60E0-4E81-98FE-9900CB19D6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5722-BB8F-4919-8F56-746659BED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E2D52-141F-4987-8D1E-F0E23535D214}" type="slidenum">
              <a:rPr lang="en-US" smtClean="0"/>
              <a:t>15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FCB3205-D8DA-4A9D-A9B6-722BF241DD8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9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4400" y="787400"/>
            <a:ext cx="1066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00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9210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>
                <a:solidFill>
                  <a:srgbClr val="595959"/>
                </a:solidFill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>
                <a:solidFill>
                  <a:srgbClr val="FFFFFF"/>
                </a:solidFill>
              </a:defRPr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>
                <a:solidFill>
                  <a:srgbClr val="FFFFFF"/>
                </a:solidFill>
              </a:defRPr>
            </a:lvl3pPr>
            <a:lvl4pPr marL="2438339" lvl="3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>
                <a:solidFill>
                  <a:srgbClr val="FFFFFF"/>
                </a:solidFill>
              </a:defRPr>
            </a:lvl4pPr>
            <a:lvl5pPr marL="3047924" lvl="4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>
                <a:solidFill>
                  <a:srgbClr val="FFFFFF"/>
                </a:solidFill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914400" y="3530600"/>
            <a:ext cx="106680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>
                <a:solidFill>
                  <a:srgbClr val="595959"/>
                </a:solidFill>
              </a:defRPr>
            </a:lvl1pPr>
            <a:lvl2pPr marL="1219170" lvl="1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>
                <a:solidFill>
                  <a:srgbClr val="FFFFFF"/>
                </a:solidFill>
              </a:defRPr>
            </a:lvl2pPr>
            <a:lvl3pPr marL="1828754" lvl="2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>
                <a:solidFill>
                  <a:srgbClr val="FFFFFF"/>
                </a:solidFill>
              </a:defRPr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>
                <a:solidFill>
                  <a:srgbClr val="FFFFFF"/>
                </a:solidFill>
              </a:defRPr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>
                <a:solidFill>
                  <a:srgbClr val="FFFFFF"/>
                </a:solidFill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oogle Shape;13;p2" descr="/Users/ranja/Documents/5-resources/ppt/2018 ppt-with R/new/working files/graphics_HD-title-maro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13960"/>
            <a:ext cx="12191995" cy="184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42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标题和竖排文字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 rot="5400000">
            <a:off x="3695800" y="-1272613"/>
            <a:ext cx="48004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1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竖排标题与文本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 rot="5400000">
            <a:off x="7277004" y="1714600"/>
            <a:ext cx="54104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 rot="5400000">
            <a:off x="1993804" y="-774600"/>
            <a:ext cx="5410400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93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1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400"/>
              <a:buFont typeface="Candara"/>
              <a:buNone/>
              <a:defRPr sz="3200"/>
            </a:lvl1pPr>
            <a:lvl2pPr lvl="1" algn="ctr" rtl="0">
              <a:spcBef>
                <a:spcPts val="533"/>
              </a:spcBef>
              <a:spcAft>
                <a:spcPts val="0"/>
              </a:spcAft>
              <a:buSzPts val="2000"/>
              <a:buFont typeface="Candara"/>
              <a:buNone/>
              <a:defRPr sz="2667"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800"/>
              <a:buFont typeface="Candara"/>
              <a:buNone/>
              <a:defRPr sz="2400"/>
            </a:lvl3pPr>
            <a:lvl4pPr lvl="3" algn="ctr" rtl="0">
              <a:spcBef>
                <a:spcPts val="427"/>
              </a:spcBef>
              <a:spcAft>
                <a:spcPts val="0"/>
              </a:spcAft>
              <a:buSzPts val="1600"/>
              <a:buFont typeface="Candara"/>
              <a:buNone/>
              <a:defRPr sz="2133"/>
            </a:lvl4pPr>
            <a:lvl5pPr lvl="4" algn="ctr" rtl="0">
              <a:spcBef>
                <a:spcPts val="427"/>
              </a:spcBef>
              <a:spcAft>
                <a:spcPts val="0"/>
              </a:spcAft>
              <a:buSzPts val="1600"/>
              <a:buFont typeface="Candara"/>
              <a:buNone/>
              <a:defRPr sz="2133"/>
            </a:lvl5pPr>
            <a:lvl6pPr lvl="5" algn="ctr" rtl="0">
              <a:spcBef>
                <a:spcPts val="427"/>
              </a:spcBef>
              <a:spcAft>
                <a:spcPts val="0"/>
              </a:spcAft>
              <a:buSzPts val="1600"/>
              <a:buFont typeface="Arial"/>
              <a:buNone/>
              <a:defRPr sz="2133"/>
            </a:lvl6pPr>
            <a:lvl7pPr lvl="6" algn="ctr" rtl="0">
              <a:spcBef>
                <a:spcPts val="427"/>
              </a:spcBef>
              <a:spcAft>
                <a:spcPts val="0"/>
              </a:spcAft>
              <a:buSzPts val="1600"/>
              <a:buFont typeface="Arial"/>
              <a:buNone/>
              <a:defRPr sz="2133"/>
            </a:lvl7pPr>
            <a:lvl8pPr lvl="7" algn="ctr" rtl="0">
              <a:spcBef>
                <a:spcPts val="427"/>
              </a:spcBef>
              <a:spcAft>
                <a:spcPts val="0"/>
              </a:spcAft>
              <a:buSzPts val="1600"/>
              <a:buFont typeface="Arial"/>
              <a:buNone/>
              <a:defRPr sz="2133"/>
            </a:lvl8pPr>
            <a:lvl9pPr lvl="8" algn="ctr" rtl="0">
              <a:spcBef>
                <a:spcPts val="427"/>
              </a:spcBef>
              <a:spcAft>
                <a:spcPts val="0"/>
              </a:spcAft>
              <a:buSzPts val="1600"/>
              <a:buFont typeface="Arial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BF83D64-FCED-4558-A0B1-1BBBF6F06835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9B15723-9C26-4440-BF8C-4DB597B5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ndara"/>
              <a:buNone/>
              <a:defRPr>
                <a:latin typeface="Candara"/>
                <a:ea typeface="Candara"/>
                <a:cs typeface="Candara"/>
                <a:sym typeface="Canda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609585" lvl="0" indent="-4571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00"/>
              <a:buFont typeface="Candara"/>
              <a:buAutoNum type="arabicPeriod"/>
              <a:defRPr>
                <a:latin typeface="Candara"/>
                <a:ea typeface="Candara"/>
                <a:cs typeface="Candara"/>
                <a:sym typeface="Candara"/>
              </a:defRPr>
            </a:lvl1pPr>
            <a:lvl2pPr marL="1219170" lvl="1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Font typeface="Candara"/>
              <a:buAutoNum type="alphaLcPeriod"/>
              <a:defRPr>
                <a:latin typeface="Candara"/>
                <a:ea typeface="Candara"/>
                <a:cs typeface="Candara"/>
                <a:sym typeface="Candara"/>
              </a:defRPr>
            </a:lvl2pPr>
            <a:lvl3pPr marL="1828754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400"/>
              <a:buFont typeface="Candara"/>
              <a:buAutoNum type="romanLcPeriod"/>
              <a:defRPr>
                <a:latin typeface="Candara"/>
                <a:ea typeface="Candara"/>
                <a:cs typeface="Candara"/>
                <a:sym typeface="Candara"/>
              </a:defRPr>
            </a:lvl3pPr>
            <a:lvl4pPr marL="2438339" lvl="3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arabicPeriod"/>
              <a:defRPr>
                <a:latin typeface="Candara"/>
                <a:ea typeface="Candara"/>
                <a:cs typeface="Candara"/>
                <a:sym typeface="Candara"/>
              </a:defRPr>
            </a:lvl4pPr>
            <a:lvl5pPr marL="3047924" lvl="4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alphaLcPeriod"/>
              <a:defRPr>
                <a:latin typeface="Candara"/>
                <a:ea typeface="Candara"/>
                <a:cs typeface="Candara"/>
                <a:sym typeface="Candara"/>
              </a:defRPr>
            </a:lvl5pPr>
            <a:lvl6pPr marL="3657509" lvl="5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romanLcPeriod"/>
              <a:defRPr>
                <a:latin typeface="Candara"/>
                <a:ea typeface="Candara"/>
                <a:cs typeface="Candara"/>
                <a:sym typeface="Candara"/>
              </a:defRPr>
            </a:lvl6pPr>
            <a:lvl7pPr marL="4267093" lvl="6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arabicPeriod"/>
              <a:defRPr>
                <a:latin typeface="Candara"/>
                <a:ea typeface="Candara"/>
                <a:cs typeface="Candara"/>
                <a:sym typeface="Candara"/>
              </a:defRPr>
            </a:lvl7pPr>
            <a:lvl8pPr marL="4876678" lvl="7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alphaLcPeriod"/>
              <a:defRPr>
                <a:latin typeface="Candara"/>
                <a:ea typeface="Candara"/>
                <a:cs typeface="Candara"/>
                <a:sym typeface="Candara"/>
              </a:defRPr>
            </a:lvl8pPr>
            <a:lvl9pPr marL="5486263" lvl="8" indent="-3979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Candara"/>
              <a:buAutoNum type="romanLcPeriod"/>
              <a:defRPr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9B15723-9C26-4440-BF8C-4DB597B5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4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标题和内容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914400" y="1508787"/>
            <a:ext cx="10363200" cy="4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»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»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»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»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59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87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节标题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3084" y="4406905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None/>
              <a:defRPr sz="2000"/>
            </a:lvl1pPr>
            <a:lvl2pPr marL="1219170" lvl="1" indent="-304792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None/>
              <a:defRPr sz="1867"/>
            </a:lvl2pPr>
            <a:lvl3pPr marL="1828754" lvl="2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/>
            </a:lvl3pPr>
            <a:lvl4pPr marL="2438339" lvl="3" indent="-304792" algn="l">
              <a:spcBef>
                <a:spcPts val="293"/>
              </a:spcBef>
              <a:spcAft>
                <a:spcPts val="0"/>
              </a:spcAft>
              <a:buSzPts val="1100"/>
              <a:buFont typeface="Microsoft Yahei"/>
              <a:buNone/>
              <a:defRPr sz="1467"/>
            </a:lvl4pPr>
            <a:lvl5pPr marL="3047924" lvl="4" indent="-304792" algn="l">
              <a:spcBef>
                <a:spcPts val="293"/>
              </a:spcBef>
              <a:spcAft>
                <a:spcPts val="0"/>
              </a:spcAft>
              <a:buSzPts val="1100"/>
              <a:buFont typeface="Microsoft Yahei"/>
              <a:buNone/>
              <a:defRPr sz="1467"/>
            </a:lvl5pPr>
            <a:lvl6pPr marL="3657509" lvl="5" indent="-304792" algn="l">
              <a:spcBef>
                <a:spcPts val="293"/>
              </a:spcBef>
              <a:spcAft>
                <a:spcPts val="0"/>
              </a:spcAft>
              <a:buSzPts val="1100"/>
              <a:buFont typeface="Arial"/>
              <a:buNone/>
              <a:defRPr sz="1467"/>
            </a:lvl6pPr>
            <a:lvl7pPr marL="4267093" lvl="6" indent="-304792" algn="l">
              <a:spcBef>
                <a:spcPts val="293"/>
              </a:spcBef>
              <a:spcAft>
                <a:spcPts val="0"/>
              </a:spcAft>
              <a:buSzPts val="1100"/>
              <a:buFont typeface="Arial"/>
              <a:buNone/>
              <a:defRPr sz="1467"/>
            </a:lvl7pPr>
            <a:lvl8pPr marL="4876678" lvl="7" indent="-304792" algn="l">
              <a:spcBef>
                <a:spcPts val="293"/>
              </a:spcBef>
              <a:spcAft>
                <a:spcPts val="0"/>
              </a:spcAft>
              <a:buSzPts val="1100"/>
              <a:buFont typeface="Arial"/>
              <a:buNone/>
              <a:defRPr sz="1467"/>
            </a:lvl8pPr>
            <a:lvl9pPr marL="5486263" lvl="8" indent="-304792" algn="l">
              <a:spcBef>
                <a:spcPts val="293"/>
              </a:spcBef>
              <a:spcAft>
                <a:spcPts val="0"/>
              </a:spcAft>
              <a:buSzPts val="1100"/>
              <a:buFont typeface="Arial"/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10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两栏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14400" y="1752600"/>
            <a:ext cx="5080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spcBef>
                <a:spcPts val="560"/>
              </a:spcBef>
              <a:spcAft>
                <a:spcPts val="0"/>
              </a:spcAft>
              <a:buSzPts val="2100"/>
              <a:buFont typeface="Microsoft Yahei"/>
              <a:buChar char="•"/>
              <a:defRPr sz="2800"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–"/>
              <a:defRPr sz="2400"/>
            </a:lvl2pPr>
            <a:lvl3pPr marL="1828754" lvl="2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•"/>
              <a:defRPr sz="2000"/>
            </a:lvl3pPr>
            <a:lvl4pPr marL="2438339" lvl="3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–"/>
              <a:defRPr sz="1867"/>
            </a:lvl4pPr>
            <a:lvl5pPr marL="3047924" lvl="4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»"/>
              <a:defRPr sz="1867"/>
            </a:lvl5pPr>
            <a:lvl6pPr marL="3657509" lvl="5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6pPr>
            <a:lvl7pPr marL="4267093" lvl="6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7pPr>
            <a:lvl8pPr marL="4876678" lvl="7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8pPr>
            <a:lvl9pPr marL="5486263" lvl="8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197600" y="1752600"/>
            <a:ext cx="5080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spcBef>
                <a:spcPts val="560"/>
              </a:spcBef>
              <a:spcAft>
                <a:spcPts val="0"/>
              </a:spcAft>
              <a:buSzPts val="2100"/>
              <a:buFont typeface="Microsoft Yahei"/>
              <a:buChar char="•"/>
              <a:defRPr sz="2800"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–"/>
              <a:defRPr sz="2400"/>
            </a:lvl2pPr>
            <a:lvl3pPr marL="1828754" lvl="2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•"/>
              <a:defRPr sz="2000"/>
            </a:lvl3pPr>
            <a:lvl4pPr marL="2438339" lvl="3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–"/>
              <a:defRPr sz="1867"/>
            </a:lvl4pPr>
            <a:lvl5pPr marL="3047924" lvl="4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»"/>
              <a:defRPr sz="1867"/>
            </a:lvl5pPr>
            <a:lvl6pPr marL="3657509" lvl="5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6pPr>
            <a:lvl7pPr marL="4267093" lvl="6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7pPr>
            <a:lvl8pPr marL="4876678" lvl="7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8pPr>
            <a:lvl9pPr marL="5486263" lvl="8" indent="-423323" algn="l">
              <a:spcBef>
                <a:spcPts val="373"/>
              </a:spcBef>
              <a:spcAft>
                <a:spcPts val="0"/>
              </a:spcAft>
              <a:buSzPts val="1400"/>
              <a:buFont typeface="Arial"/>
              <a:buChar char="»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59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比较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609604" y="1535117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 b="1"/>
            </a:lvl1pPr>
            <a:lvl2pPr marL="1219170" lvl="1" indent="-304792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None/>
              <a:defRPr sz="2000" b="1"/>
            </a:lvl2pPr>
            <a:lvl3pPr marL="1828754" lvl="2" indent="-304792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None/>
              <a:defRPr sz="1867" b="1"/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 b="1"/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 b="1"/>
            </a:lvl5pPr>
            <a:lvl6pPr marL="3657509" lvl="5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6pPr>
            <a:lvl7pPr marL="4267093" lvl="6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7pPr>
            <a:lvl8pPr marL="4876678" lvl="7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8pPr>
            <a:lvl9pPr marL="5486263" lvl="8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609604" y="2174875"/>
            <a:ext cx="53868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•"/>
              <a:defRPr sz="2400"/>
            </a:lvl1pPr>
            <a:lvl2pPr marL="1219170" lvl="1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–"/>
              <a:defRPr sz="2000"/>
            </a:lvl2pPr>
            <a:lvl3pPr marL="1828754" lvl="2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•"/>
              <a:defRPr sz="1867"/>
            </a:lvl3pPr>
            <a:lvl4pPr marL="2438339" lvl="3" indent="-406390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Char char="–"/>
              <a:defRPr sz="1600"/>
            </a:lvl4pPr>
            <a:lvl5pPr marL="3047924" lvl="4" indent="-406390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Char char="»"/>
              <a:defRPr sz="1600"/>
            </a:lvl5pPr>
            <a:lvl6pPr marL="3657509" lvl="5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6pPr>
            <a:lvl7pPr marL="4267093" lvl="6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7pPr>
            <a:lvl8pPr marL="4876678" lvl="7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8pPr>
            <a:lvl9pPr marL="5486263" lvl="8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3"/>
          </p:nvPr>
        </p:nvSpPr>
        <p:spPr>
          <a:xfrm>
            <a:off x="6193384" y="1535117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None/>
              <a:defRPr sz="2400" b="1"/>
            </a:lvl1pPr>
            <a:lvl2pPr marL="1219170" lvl="1" indent="-304792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None/>
              <a:defRPr sz="2000" b="1"/>
            </a:lvl2pPr>
            <a:lvl3pPr marL="1828754" lvl="2" indent="-304792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None/>
              <a:defRPr sz="1867" b="1"/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 b="1"/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None/>
              <a:defRPr sz="1600" b="1"/>
            </a:lvl5pPr>
            <a:lvl6pPr marL="3657509" lvl="5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6pPr>
            <a:lvl7pPr marL="4267093" lvl="6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7pPr>
            <a:lvl8pPr marL="4876678" lvl="7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8pPr>
            <a:lvl9pPr marL="5486263" lvl="8" indent="-304792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4"/>
          </p:nvPr>
        </p:nvSpPr>
        <p:spPr>
          <a:xfrm>
            <a:off x="6193384" y="2174875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•"/>
              <a:defRPr sz="2400"/>
            </a:lvl1pPr>
            <a:lvl2pPr marL="1219170" lvl="1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–"/>
              <a:defRPr sz="2000"/>
            </a:lvl2pPr>
            <a:lvl3pPr marL="1828754" lvl="2" indent="-423323" algn="l">
              <a:spcBef>
                <a:spcPts val="373"/>
              </a:spcBef>
              <a:spcAft>
                <a:spcPts val="0"/>
              </a:spcAft>
              <a:buSzPts val="1400"/>
              <a:buFont typeface="Microsoft Yahei"/>
              <a:buChar char="•"/>
              <a:defRPr sz="1867"/>
            </a:lvl3pPr>
            <a:lvl4pPr marL="2438339" lvl="3" indent="-406390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Char char="–"/>
              <a:defRPr sz="1600"/>
            </a:lvl4pPr>
            <a:lvl5pPr marL="3047924" lvl="4" indent="-406390" algn="l">
              <a:spcBef>
                <a:spcPts val="320"/>
              </a:spcBef>
              <a:spcAft>
                <a:spcPts val="0"/>
              </a:spcAft>
              <a:buSzPts val="1200"/>
              <a:buFont typeface="Microsoft Yahei"/>
              <a:buChar char="»"/>
              <a:defRPr sz="1600"/>
            </a:lvl5pPr>
            <a:lvl6pPr marL="3657509" lvl="5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6pPr>
            <a:lvl7pPr marL="4267093" lvl="6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7pPr>
            <a:lvl8pPr marL="4876678" lvl="7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8pPr>
            <a:lvl9pPr marL="5486263" lvl="8" indent="-406390" algn="l">
              <a:spcBef>
                <a:spcPts val="320"/>
              </a:spcBef>
              <a:spcAft>
                <a:spcPts val="0"/>
              </a:spcAft>
              <a:buSzPts val="1200"/>
              <a:buFont typeface="Arial"/>
              <a:buChar char="»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81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仅标题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926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内容与标题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609619" y="273053"/>
            <a:ext cx="40112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4766745" y="273077"/>
            <a:ext cx="6815600" cy="5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507987" algn="l">
              <a:spcBef>
                <a:spcPts val="640"/>
              </a:spcBef>
              <a:spcAft>
                <a:spcPts val="0"/>
              </a:spcAft>
              <a:buSzPts val="2400"/>
              <a:buFont typeface="Microsoft Yahei"/>
              <a:buChar char="•"/>
              <a:defRPr sz="3200"/>
            </a:lvl1pPr>
            <a:lvl2pPr marL="1219170" lvl="1" indent="-482588" algn="l">
              <a:spcBef>
                <a:spcPts val="560"/>
              </a:spcBef>
              <a:spcAft>
                <a:spcPts val="0"/>
              </a:spcAft>
              <a:buSzPts val="2100"/>
              <a:buFont typeface="Microsoft Yahei"/>
              <a:buChar char="–"/>
              <a:defRPr sz="2800"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Font typeface="Microsoft Yahei"/>
              <a:buChar char="•"/>
              <a:defRPr sz="2400"/>
            </a:lvl3pPr>
            <a:lvl4pPr marL="2438339" lvl="3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–"/>
              <a:defRPr sz="2000"/>
            </a:lvl4pPr>
            <a:lvl5pPr marL="3047924" lvl="4" indent="-431789" algn="l">
              <a:spcBef>
                <a:spcPts val="400"/>
              </a:spcBef>
              <a:spcAft>
                <a:spcPts val="0"/>
              </a:spcAft>
              <a:buSzPts val="1500"/>
              <a:buFont typeface="Microsoft Yahei"/>
              <a:buChar char="»"/>
              <a:defRPr sz="2000"/>
            </a:lvl5pPr>
            <a:lvl6pPr marL="3657509" lvl="5" indent="-431789" algn="l"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»"/>
              <a:defRPr sz="2000"/>
            </a:lvl6pPr>
            <a:lvl7pPr marL="4267093" lvl="6" indent="-431789" algn="l"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»"/>
              <a:defRPr sz="2000"/>
            </a:lvl7pPr>
            <a:lvl8pPr marL="4876678" lvl="7" indent="-431789" algn="l"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»"/>
              <a:defRPr sz="2000"/>
            </a:lvl8pPr>
            <a:lvl9pPr marL="5486263" lvl="8" indent="-431789" algn="l"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»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09619" y="1435104"/>
            <a:ext cx="4011200" cy="4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spcBef>
                <a:spcPts val="293"/>
              </a:spcBef>
              <a:spcAft>
                <a:spcPts val="0"/>
              </a:spcAft>
              <a:buSzPts val="1100"/>
              <a:buFont typeface="Microsoft Yahei"/>
              <a:buNone/>
              <a:defRPr sz="1467"/>
            </a:lvl1pPr>
            <a:lvl2pPr marL="1219170" lvl="1" indent="-304792" algn="l">
              <a:spcBef>
                <a:spcPts val="240"/>
              </a:spcBef>
              <a:spcAft>
                <a:spcPts val="0"/>
              </a:spcAft>
              <a:buSzPts val="900"/>
              <a:buFont typeface="Microsoft Yahei"/>
              <a:buNone/>
              <a:defRPr sz="1200"/>
            </a:lvl2pPr>
            <a:lvl3pPr marL="1828754" lvl="2" indent="-304792" algn="l">
              <a:spcBef>
                <a:spcPts val="213"/>
              </a:spcBef>
              <a:spcAft>
                <a:spcPts val="0"/>
              </a:spcAft>
              <a:buSzPts val="800"/>
              <a:buFont typeface="Microsoft Yahei"/>
              <a:buNone/>
              <a:defRPr sz="1067"/>
            </a:lvl3pPr>
            <a:lvl4pPr marL="2438339" lvl="3" indent="-304792" algn="l">
              <a:spcBef>
                <a:spcPts val="187"/>
              </a:spcBef>
              <a:spcAft>
                <a:spcPts val="0"/>
              </a:spcAft>
              <a:buSzPts val="700"/>
              <a:buFont typeface="Microsoft Yahei"/>
              <a:buNone/>
              <a:defRPr sz="933"/>
            </a:lvl4pPr>
            <a:lvl5pPr marL="3047924" lvl="4" indent="-304792" algn="l">
              <a:spcBef>
                <a:spcPts val="187"/>
              </a:spcBef>
              <a:spcAft>
                <a:spcPts val="0"/>
              </a:spcAft>
              <a:buSzPts val="700"/>
              <a:buFont typeface="Microsoft Yahei"/>
              <a:buNone/>
              <a:defRPr sz="933"/>
            </a:lvl5pPr>
            <a:lvl6pPr marL="3657509" lvl="5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6pPr>
            <a:lvl7pPr marL="4267093" lvl="6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7pPr>
            <a:lvl8pPr marL="4876678" lvl="7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8pPr>
            <a:lvl9pPr marL="5486263" lvl="8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98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图片与标题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2389717" y="4800604"/>
            <a:ext cx="73152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2389717" y="5367363"/>
            <a:ext cx="73152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spcBef>
                <a:spcPts val="293"/>
              </a:spcBef>
              <a:spcAft>
                <a:spcPts val="0"/>
              </a:spcAft>
              <a:buSzPts val="1100"/>
              <a:buFont typeface="Microsoft Yahei"/>
              <a:buNone/>
              <a:defRPr sz="1467"/>
            </a:lvl1pPr>
            <a:lvl2pPr marL="1219170" lvl="1" indent="-304792" algn="l">
              <a:spcBef>
                <a:spcPts val="240"/>
              </a:spcBef>
              <a:spcAft>
                <a:spcPts val="0"/>
              </a:spcAft>
              <a:buSzPts val="900"/>
              <a:buFont typeface="Microsoft Yahei"/>
              <a:buNone/>
              <a:defRPr sz="1200"/>
            </a:lvl2pPr>
            <a:lvl3pPr marL="1828754" lvl="2" indent="-304792" algn="l">
              <a:spcBef>
                <a:spcPts val="213"/>
              </a:spcBef>
              <a:spcAft>
                <a:spcPts val="0"/>
              </a:spcAft>
              <a:buSzPts val="800"/>
              <a:buFont typeface="Microsoft Yahei"/>
              <a:buNone/>
              <a:defRPr sz="1067"/>
            </a:lvl3pPr>
            <a:lvl4pPr marL="2438339" lvl="3" indent="-304792" algn="l">
              <a:spcBef>
                <a:spcPts val="187"/>
              </a:spcBef>
              <a:spcAft>
                <a:spcPts val="0"/>
              </a:spcAft>
              <a:buSzPts val="700"/>
              <a:buFont typeface="Microsoft Yahei"/>
              <a:buNone/>
              <a:defRPr sz="933"/>
            </a:lvl4pPr>
            <a:lvl5pPr marL="3047924" lvl="4" indent="-304792" algn="l">
              <a:spcBef>
                <a:spcPts val="187"/>
              </a:spcBef>
              <a:spcAft>
                <a:spcPts val="0"/>
              </a:spcAft>
              <a:buSzPts val="700"/>
              <a:buFont typeface="Microsoft Yahei"/>
              <a:buNone/>
              <a:defRPr sz="933"/>
            </a:lvl5pPr>
            <a:lvl6pPr marL="3657509" lvl="5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6pPr>
            <a:lvl7pPr marL="4267093" lvl="6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7pPr>
            <a:lvl8pPr marL="4876678" lvl="7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8pPr>
            <a:lvl9pPr marL="5486263" lvl="8" indent="-304792" algn="l">
              <a:spcBef>
                <a:spcPts val="187"/>
              </a:spcBef>
              <a:spcAft>
                <a:spcPts val="0"/>
              </a:spcAft>
              <a:buSzPts val="700"/>
              <a:buFont typeface="Arial"/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11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28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None/>
              <a:defRPr sz="3300" i="0" u="none" strike="noStrike" cap="none">
                <a:solidFill>
                  <a:srgbClr val="7A001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508787"/>
            <a:ext cx="10363200" cy="4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Microsoft Yahei"/>
              <a:buChar char="•"/>
              <a:defRPr sz="240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rgbClr val="7A0019"/>
              </a:buClr>
              <a:buSzPts val="2100"/>
              <a:buFont typeface="Microsoft Yahei"/>
              <a:buChar char="–"/>
              <a:defRPr sz="210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•"/>
              <a:defRPr sz="180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–"/>
              <a:defRPr sz="150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»"/>
              <a:defRPr sz="150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»"/>
              <a:defRPr sz="150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»"/>
              <a:defRPr sz="150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»"/>
              <a:defRPr sz="150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Microsoft Yahei"/>
              <a:buChar char="»"/>
              <a:defRPr sz="150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pic>
        <p:nvPicPr>
          <p:cNvPr id="8" name="Google Shape;8;p1" descr="/Users/ranja/Documents/5-resources/ppt/2018 ppt-with R/new/working files/graphics_HD-M-maroon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" y="6469402"/>
            <a:ext cx="12192001" cy="388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042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058-015-0638-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13BA585-3C28-7617-6F58-4E3548533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87400"/>
            <a:ext cx="10668000" cy="1143200"/>
          </a:xfrm>
        </p:spPr>
        <p:txBody>
          <a:bodyPr/>
          <a:lstStyle/>
          <a:p>
            <a:r>
              <a:rPr lang="en-US" dirty="0"/>
              <a:t>Spatial-configuration-based Classification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F4A58A5-A24E-B469-BB65-247D1A3F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30600"/>
            <a:ext cx="10668000" cy="609600"/>
          </a:xfrm>
        </p:spPr>
        <p:txBody>
          <a:bodyPr/>
          <a:lstStyle/>
          <a:p>
            <a:r>
              <a:rPr lang="en-US" dirty="0"/>
              <a:t>Majid Farhadloo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0932B2-2A76-919C-D341-3A1F74F8066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14400" y="2666534"/>
            <a:ext cx="10668000" cy="508000"/>
          </a:xfrm>
        </p:spPr>
        <p:txBody>
          <a:bodyPr/>
          <a:lstStyle/>
          <a:p>
            <a:r>
              <a:rPr lang="en-US" dirty="0"/>
              <a:t>CSCI 8980: Spatial Enabled Artificial Intelligence, Spring 2022 </a:t>
            </a:r>
          </a:p>
        </p:txBody>
      </p:sp>
    </p:spTree>
    <p:extLst>
      <p:ext uri="{BB962C8B-B14F-4D97-AF65-F5344CB8AC3E}">
        <p14:creationId xmlns:p14="http://schemas.microsoft.com/office/powerpoint/2010/main" val="354577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08433" y="125167"/>
            <a:ext cx="11994000" cy="559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4100" y="786600"/>
            <a:ext cx="11785200" cy="5228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ts val="1200"/>
              </a:lnSpc>
              <a:spcBef>
                <a:spcPts val="0"/>
              </a:spcBef>
              <a:buClr>
                <a:schemeClr val="dk1"/>
              </a:buClr>
              <a:buSzPts val="1000"/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Given multi-category point data with class labels</a:t>
            </a:r>
          </a:p>
          <a:p>
            <a:pPr marL="0" indent="0">
              <a:lnSpc>
                <a:spcPts val="1200"/>
              </a:lnSpc>
              <a:spcBef>
                <a:spcPts val="2000"/>
              </a:spcBef>
              <a:buClr>
                <a:schemeClr val="dk1"/>
              </a:buClr>
              <a:buSzPts val="1000"/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 </a:t>
            </a:r>
            <a:endParaRPr lang="en-US"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classifier algorithm separating two classes</a:t>
            </a:r>
          </a:p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relevant explanatory features</a:t>
            </a:r>
          </a:p>
          <a:p>
            <a:pPr marL="0" indent="0">
              <a:lnSpc>
                <a:spcPts val="1200"/>
              </a:lnSpc>
              <a:spcBef>
                <a:spcPts val="2000"/>
              </a:spcBef>
              <a:buClr>
                <a:schemeClr val="dk1"/>
              </a:buClr>
              <a:buSzPts val="1000"/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Objective:  </a:t>
            </a: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quality (e.g., accuracy, precision, recall)</a:t>
            </a:r>
          </a:p>
          <a:p>
            <a:pPr marL="0" indent="0">
              <a:lnSpc>
                <a:spcPts val="1200"/>
              </a:lnSpc>
              <a:spcBef>
                <a:spcPts val="2000"/>
              </a:spcBef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Constraints: </a:t>
            </a:r>
          </a:p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Capable of extracting spatial-configuration-based explanatory features</a:t>
            </a:r>
          </a:p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only two classes which are disjoint </a:t>
            </a:r>
          </a:p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endParaRPr lang="en-US"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5;p27">
            <a:extLst>
              <a:ext uri="{FF2B5EF4-FFF2-40B4-BE49-F238E27FC236}">
                <a16:creationId xmlns:a16="http://schemas.microsoft.com/office/drawing/2014/main" id="{1E344219-FB87-4339-9B0E-7C09E84842AF}"/>
              </a:ext>
            </a:extLst>
          </p:cNvPr>
          <p:cNvSpPr txBox="1"/>
          <p:nvPr/>
        </p:nvSpPr>
        <p:spPr>
          <a:xfrm rot="16200000">
            <a:off x="353031" y="4925803"/>
            <a:ext cx="1414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Responder</a:t>
            </a:r>
            <a:endParaRPr sz="1400" dirty="0"/>
          </a:p>
        </p:txBody>
      </p:sp>
      <p:sp>
        <p:nvSpPr>
          <p:cNvPr id="16" name="Google Shape;156;p27">
            <a:extLst>
              <a:ext uri="{FF2B5EF4-FFF2-40B4-BE49-F238E27FC236}">
                <a16:creationId xmlns:a16="http://schemas.microsoft.com/office/drawing/2014/main" id="{4E3094F9-B739-4B28-BD4B-01FAEC430227}"/>
              </a:ext>
            </a:extLst>
          </p:cNvPr>
          <p:cNvSpPr txBox="1"/>
          <p:nvPr/>
        </p:nvSpPr>
        <p:spPr>
          <a:xfrm rot="16200000">
            <a:off x="5986353" y="4971635"/>
            <a:ext cx="169706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Non- Responder</a:t>
            </a:r>
            <a:endParaRPr sz="1400" dirty="0"/>
          </a:p>
        </p:txBody>
      </p:sp>
      <p:pic>
        <p:nvPicPr>
          <p:cNvPr id="17" name="Google Shape;157;p27">
            <a:extLst>
              <a:ext uri="{FF2B5EF4-FFF2-40B4-BE49-F238E27FC236}">
                <a16:creationId xmlns:a16="http://schemas.microsoft.com/office/drawing/2014/main" id="{9152D29C-9BA8-4FC3-A815-E3C2F5FD6E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088"/>
          <a:stretch/>
        </p:blipFill>
        <p:spPr>
          <a:xfrm>
            <a:off x="9093847" y="4182476"/>
            <a:ext cx="2086166" cy="215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8;p27">
            <a:extLst>
              <a:ext uri="{FF2B5EF4-FFF2-40B4-BE49-F238E27FC236}">
                <a16:creationId xmlns:a16="http://schemas.microsoft.com/office/drawing/2014/main" id="{FFAD80C9-3D47-41BF-AAF6-0CB9833854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8941"/>
          <a:stretch/>
        </p:blipFill>
        <p:spPr>
          <a:xfrm>
            <a:off x="3346403" y="4019283"/>
            <a:ext cx="2393798" cy="234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0;p27">
            <a:extLst>
              <a:ext uri="{FF2B5EF4-FFF2-40B4-BE49-F238E27FC236}">
                <a16:creationId xmlns:a16="http://schemas.microsoft.com/office/drawing/2014/main" id="{AA61F7FE-5ED8-4D6B-B1DD-0CFF041270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925" y="4211247"/>
            <a:ext cx="1882652" cy="21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9;p27">
            <a:extLst>
              <a:ext uri="{FF2B5EF4-FFF2-40B4-BE49-F238E27FC236}">
                <a16:creationId xmlns:a16="http://schemas.microsoft.com/office/drawing/2014/main" id="{E24D7D4C-C69E-46AC-A67C-328FDF5BD0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0237" y="4105008"/>
            <a:ext cx="2086166" cy="225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2FEE9E4-CF5A-4670-B87E-16E88499D4BA}"/>
              </a:ext>
            </a:extLst>
          </p:cNvPr>
          <p:cNvSpPr txBox="1">
            <a:spLocks/>
          </p:cNvSpPr>
          <p:nvPr/>
        </p:nvSpPr>
        <p:spPr>
          <a:xfrm>
            <a:off x="9902687" y="59985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Problem Statement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975A96-1D0A-CC45-A8BE-910EE3E59C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3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1510-B588-A54B-A65F-636C90F9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50" y="108633"/>
            <a:ext cx="10920761" cy="698810"/>
          </a:xfrm>
        </p:spPr>
        <p:txBody>
          <a:bodyPr/>
          <a:lstStyle/>
          <a:p>
            <a:r>
              <a:rPr lang="en-US" dirty="0">
                <a:latin typeface="+mj-lt"/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71154-7A76-6C4F-AC34-B16B63518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50" y="888925"/>
            <a:ext cx="11766180" cy="53055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Spatial distribution varies over space for given points and associated categorical attribute</a:t>
            </a:r>
          </a:p>
          <a:p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The strength between different spatial relationship (i.e., point pair instance) is not always equal.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+mn-lt"/>
              </a:rPr>
              <a:t>CTL-tumor cell interactions, for example, are more biologically relevant in the context of effector function (e.g., a CTL must engage a tumor cell to kill it); in contrast, B cell-tumor cell interactions are more indirect </a:t>
            </a:r>
            <a:r>
              <a:rPr lang="en-US" sz="1600" baseline="300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1600" baseline="30000" dirty="0" err="1">
                <a:solidFill>
                  <a:schemeClr val="tx1"/>
                </a:solidFill>
                <a:latin typeface="+mn-lt"/>
              </a:rPr>
              <a:t>Farhood</a:t>
            </a:r>
            <a:r>
              <a:rPr lang="en-US" sz="1600" baseline="30000" dirty="0">
                <a:solidFill>
                  <a:schemeClr val="tx1"/>
                </a:solidFill>
                <a:latin typeface="+mn-lt"/>
              </a:rPr>
              <a:t> et al 2019)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Multi-category point patterns are heterogenous and forming complicated structural and higher-order spatial interactions.  </a:t>
            </a:r>
          </a:p>
          <a:p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Point patterns possess different properties (e.g., invariance to permutation), which means classifier needs to learn these distinctions. 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6599C-E96A-498F-8BE9-9A37F29D8D16}"/>
              </a:ext>
            </a:extLst>
          </p:cNvPr>
          <p:cNvSpPr txBox="1">
            <a:spLocks/>
          </p:cNvSpPr>
          <p:nvPr/>
        </p:nvSpPr>
        <p:spPr>
          <a:xfrm>
            <a:off x="9902687" y="59985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696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1806-CB00-43F6-83D2-BC3B54E0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50460"/>
            <a:ext cx="11055658" cy="74276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Spatial Distribution Varies Over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8867-878A-4327-93A7-C3F9D606D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465" y="635062"/>
            <a:ext cx="11055658" cy="5359276"/>
          </a:xfrm>
        </p:spPr>
        <p:txBody>
          <a:bodyPr/>
          <a:lstStyle/>
          <a:p>
            <a:pPr marL="152396" indent="0">
              <a:buNone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Input: A point patterns of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MxIF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data from Tumor-Core region</a:t>
            </a:r>
          </a:p>
          <a:p>
            <a:pPr marL="152396" indent="0">
              <a:buNone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Analysis: Illustrate the violation of identical distribution </a:t>
            </a:r>
          </a:p>
          <a:p>
            <a:pPr marL="152396" indent="0">
              <a:buNone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Output: Spatial distribution with different characteristics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115DFD-6040-3F43-B7DA-AC0B44F2BA2D}"/>
              </a:ext>
            </a:extLst>
          </p:cNvPr>
          <p:cNvSpPr/>
          <p:nvPr/>
        </p:nvSpPr>
        <p:spPr>
          <a:xfrm>
            <a:off x="6690914" y="4833095"/>
            <a:ext cx="1926855" cy="1124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D9737-D2DC-4CA5-B033-5DCC635C232C}"/>
              </a:ext>
            </a:extLst>
          </p:cNvPr>
          <p:cNvGrpSpPr/>
          <p:nvPr/>
        </p:nvGrpSpPr>
        <p:grpSpPr>
          <a:xfrm>
            <a:off x="48103" y="1585120"/>
            <a:ext cx="11914440" cy="4774318"/>
            <a:chOff x="48103" y="1585120"/>
            <a:chExt cx="11914440" cy="47743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00BEA5-F74E-4CC0-B132-90128E409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60"/>
            <a:stretch/>
          </p:blipFill>
          <p:spPr>
            <a:xfrm>
              <a:off x="48103" y="1756593"/>
              <a:ext cx="3997288" cy="27754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CAF6BF-A245-474A-B112-5288A7CB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0196" y="1694006"/>
              <a:ext cx="3997289" cy="38072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E529C0-9BB1-4C41-9AAF-1754DC9E3601}"/>
                </a:ext>
              </a:extLst>
            </p:cNvPr>
            <p:cNvSpPr txBox="1"/>
            <p:nvPr/>
          </p:nvSpPr>
          <p:spPr>
            <a:xfrm>
              <a:off x="4045392" y="5774663"/>
              <a:ext cx="45723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effectLst/>
                  <a:latin typeface="+mn-lt"/>
                </a:rPr>
                <a:t>Kernel Density Estimation (KDE) </a:t>
              </a:r>
              <a:r>
                <a:rPr lang="en-US" sz="1600" dirty="0">
                  <a:latin typeface="+mn-lt"/>
                </a:rPr>
                <a:t>of 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  <a:effectLst/>
                  <a:latin typeface="+mn-lt"/>
                </a:rPr>
                <a:t>Helper T Cell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+mn-lt"/>
                </a:rPr>
                <a:t>,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+mn-lt"/>
                </a:rPr>
                <a:t>Tumor Cell</a:t>
              </a:r>
              <a:endParaRPr lang="en-US" sz="1600" b="1" dirty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967C23-959E-4A7E-BCAD-6EA6ABD96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1351" y="1585120"/>
              <a:ext cx="3741192" cy="40249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A6ED55-DB94-47B1-A1C9-8DA081B5E112}"/>
                </a:ext>
              </a:extLst>
            </p:cNvPr>
            <p:cNvSpPr txBox="1"/>
            <p:nvPr/>
          </p:nvSpPr>
          <p:spPr>
            <a:xfrm>
              <a:off x="8865021" y="5774663"/>
              <a:ext cx="292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effectLst/>
                  <a:latin typeface="+mn-lt"/>
                </a:rPr>
                <a:t>Ripley’s K function of 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  <a:effectLst/>
                  <a:latin typeface="+mn-lt"/>
                </a:rPr>
                <a:t>Helper T Cell ,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+mn-lt"/>
                </a:rPr>
                <a:t>Tumor Cell</a:t>
              </a:r>
              <a:endParaRPr lang="en-US" sz="1600" b="1" dirty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2F58EFDE-8613-4314-B999-DB52499224E6}"/>
              </a:ext>
            </a:extLst>
          </p:cNvPr>
          <p:cNvSpPr txBox="1">
            <a:spLocks/>
          </p:cNvSpPr>
          <p:nvPr/>
        </p:nvSpPr>
        <p:spPr>
          <a:xfrm>
            <a:off x="9902687" y="60084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295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Problem Statement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27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404B0-85AC-429A-8049-E5C36863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4" y="3447911"/>
            <a:ext cx="5038725" cy="2551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01806-CB00-43F6-83D2-BC3B54E0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127956"/>
            <a:ext cx="11055658" cy="742765"/>
          </a:xfrm>
        </p:spPr>
        <p:txBody>
          <a:bodyPr/>
          <a:lstStyle/>
          <a:p>
            <a:r>
              <a:rPr lang="en-US" dirty="0">
                <a:latin typeface="+mj-lt"/>
              </a:rPr>
              <a:t>Related works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8867-878A-4327-93A7-C3F9D606D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2" y="813478"/>
            <a:ext cx="10984637" cy="5359276"/>
          </a:xfrm>
        </p:spPr>
        <p:txBody>
          <a:bodyPr/>
          <a:lstStyle/>
          <a:p>
            <a:r>
              <a:rPr lang="en-US" sz="1500" dirty="0">
                <a:solidFill>
                  <a:schemeClr val="tx1"/>
                </a:solidFill>
                <a:latin typeface="+mn-lt"/>
              </a:rPr>
              <a:t>Classical data-drive spatial association measures (e.g., Pearson correlation, participation index, cross-k, G-cross, etc.)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Sensitive to space partitioning 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May not capture relevant measures (e.g., surrounded by)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Missed spatial interaction at community-level</a:t>
            </a:r>
          </a:p>
          <a:p>
            <a:pPr lvl="1"/>
            <a:endParaRPr lang="en-US" sz="1500" dirty="0">
              <a:solidFill>
                <a:schemeClr val="tx1"/>
              </a:solidFill>
              <a:latin typeface="+mn-lt"/>
            </a:endParaRPr>
          </a:p>
          <a:p>
            <a:r>
              <a:rPr lang="en-US" sz="1500" dirty="0">
                <a:solidFill>
                  <a:schemeClr val="tx1"/>
                </a:solidFill>
                <a:latin typeface="+mn-lt"/>
              </a:rPr>
              <a:t>DNN based techniques 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Limited to </a:t>
            </a:r>
            <a:r>
              <a:rPr lang="en-US" sz="1500" u="sng" dirty="0">
                <a:solidFill>
                  <a:schemeClr val="tx1"/>
                </a:solidFill>
                <a:latin typeface="+mn-lt"/>
              </a:rPr>
              <a:t>numerical features</a:t>
            </a:r>
            <a:r>
              <a:rPr lang="en-US" sz="1500" dirty="0">
                <a:solidFill>
                  <a:schemeClr val="tx1"/>
                </a:solidFill>
                <a:latin typeface="+mn-lt"/>
              </a:rPr>
              <a:t> and does not benefit from </a:t>
            </a:r>
            <a:r>
              <a:rPr lang="en-US" sz="1500" u="sng" dirty="0">
                <a:solidFill>
                  <a:schemeClr val="tx1"/>
                </a:solidFill>
                <a:latin typeface="+mn-lt"/>
              </a:rPr>
              <a:t>categorical information.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Limited in learning the importance of high-order interactions, 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+mn-lt"/>
              </a:rPr>
              <a:t>Limited in binary spatial relationships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+mn-lt"/>
              </a:rPr>
              <a:t>Assumed the contribution between different category pairs are equal </a:t>
            </a:r>
            <a:br>
              <a:rPr lang="en-US" sz="1500" dirty="0">
                <a:solidFill>
                  <a:schemeClr val="tx1"/>
                </a:solidFill>
                <a:latin typeface="+mn-lt"/>
              </a:rPr>
            </a:br>
            <a:endParaRPr lang="en-US" sz="150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1500" dirty="0">
              <a:solidFill>
                <a:schemeClr val="tx1"/>
              </a:solidFill>
              <a:latin typeface="+mn-lt"/>
            </a:endParaRPr>
          </a:p>
          <a:p>
            <a:pPr marL="1104881" lvl="1" indent="-342900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26EBF-D972-4822-8056-34BADA89299A}"/>
              </a:ext>
            </a:extLst>
          </p:cNvPr>
          <p:cNvSpPr txBox="1"/>
          <p:nvPr/>
        </p:nvSpPr>
        <p:spPr>
          <a:xfrm>
            <a:off x="7040880" y="5930845"/>
            <a:ext cx="5151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Comparison of related work with proposed work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62D3D092-EE60-4E4B-9031-787DE7BCC48D}"/>
              </a:ext>
            </a:extLst>
          </p:cNvPr>
          <p:cNvSpPr txBox="1">
            <a:spLocks/>
          </p:cNvSpPr>
          <p:nvPr/>
        </p:nvSpPr>
        <p:spPr>
          <a:xfrm>
            <a:off x="-1596887" y="61155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15</a:t>
            </a:r>
          </a:p>
        </p:txBody>
      </p:sp>
      <p:pic>
        <p:nvPicPr>
          <p:cNvPr id="9" name="Google Shape;99;gddfc75a6c4_0_0">
            <a:extLst>
              <a:ext uri="{FF2B5EF4-FFF2-40B4-BE49-F238E27FC236}">
                <a16:creationId xmlns:a16="http://schemas.microsoft.com/office/drawing/2014/main" id="{D37AE88D-1FEE-4A2F-B43A-D9C2922531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48" y="4083853"/>
            <a:ext cx="3509827" cy="163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E47D79DE-B85F-4900-9A6A-6F60DECC1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00" y="4083853"/>
            <a:ext cx="2812300" cy="1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1220031D-E9F8-46E3-A713-F99C11C6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33290" y="3363279"/>
            <a:ext cx="3769247" cy="308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Spatial statistics </a:t>
            </a:r>
            <a:r>
              <a:rPr lang="en-US" dirty="0" err="1">
                <a:latin typeface="+mn-lt"/>
              </a:rPr>
              <a:t>v.s</a:t>
            </a:r>
            <a:r>
              <a:rPr lang="en-US" dirty="0">
                <a:latin typeface="+mn-lt"/>
              </a:rPr>
              <a:t>. DNN Model</a:t>
            </a:r>
            <a:endParaRPr lang="en-US" dirty="0">
              <a:latin typeface="+mn-lt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E109588A-5074-46FE-80AF-3DFC3D82A4E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69341128"/>
                  </p:ext>
                </p:extLst>
              </p:nvPr>
            </p:nvGraphicFramePr>
            <p:xfrm>
              <a:off x="790575" y="993775"/>
              <a:ext cx="9572537" cy="23695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0846">
                      <a:extLst>
                        <a:ext uri="{9D8B030D-6E8A-4147-A177-3AD203B41FA5}">
                          <a16:colId xmlns:a16="http://schemas.microsoft.com/office/drawing/2014/main" val="1210379368"/>
                        </a:ext>
                      </a:extLst>
                    </a:gridCol>
                    <a:gridCol w="3587727">
                      <a:extLst>
                        <a:ext uri="{9D8B030D-6E8A-4147-A177-3AD203B41FA5}">
                          <a16:colId xmlns:a16="http://schemas.microsoft.com/office/drawing/2014/main" val="1846892829"/>
                        </a:ext>
                      </a:extLst>
                    </a:gridCol>
                    <a:gridCol w="2793964">
                      <a:extLst>
                        <a:ext uri="{9D8B030D-6E8A-4147-A177-3AD203B41FA5}">
                          <a16:colId xmlns:a16="http://schemas.microsoft.com/office/drawing/2014/main" val="2115358887"/>
                        </a:ext>
                      </a:extLst>
                    </a:gridCol>
                  </a:tblGrid>
                  <a:tr h="32004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Participation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Cross-K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DNN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405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Expected existence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Expected 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Learned distribution feature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53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instances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instances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instances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Cross-k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instances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neighborhood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instances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64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𝑐𝑟𝑜𝑠𝑠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5544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E109588A-5074-46FE-80AF-3DFC3D82A4E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69341128"/>
                  </p:ext>
                </p:extLst>
              </p:nvPr>
            </p:nvGraphicFramePr>
            <p:xfrm>
              <a:off x="790575" y="993775"/>
              <a:ext cx="9572537" cy="23695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0846">
                      <a:extLst>
                        <a:ext uri="{9D8B030D-6E8A-4147-A177-3AD203B41FA5}">
                          <a16:colId xmlns:a16="http://schemas.microsoft.com/office/drawing/2014/main" val="1210379368"/>
                        </a:ext>
                      </a:extLst>
                    </a:gridCol>
                    <a:gridCol w="3587727">
                      <a:extLst>
                        <a:ext uri="{9D8B030D-6E8A-4147-A177-3AD203B41FA5}">
                          <a16:colId xmlns:a16="http://schemas.microsoft.com/office/drawing/2014/main" val="1846892829"/>
                        </a:ext>
                      </a:extLst>
                    </a:gridCol>
                    <a:gridCol w="2793964">
                      <a:extLst>
                        <a:ext uri="{9D8B030D-6E8A-4147-A177-3AD203B41FA5}">
                          <a16:colId xmlns:a16="http://schemas.microsoft.com/office/drawing/2014/main" val="2115358887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Participation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Cross-K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DNN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405901"/>
                      </a:ext>
                    </a:extLst>
                  </a:tr>
                  <a:tr h="66052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Expected existence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Expected count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Learned distribution feature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531043"/>
                      </a:ext>
                    </a:extLst>
                  </a:tr>
                  <a:tr h="957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1" t="-111465" r="-200763" b="-47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286" t="-111465" r="-78912" b="-4713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64076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1" t="-535484" r="-200763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286" t="-535484" r="-78912" b="-1935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554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897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Problem Statement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738880" y="64331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975A96-1D0A-CC45-A8BE-910EE3E59CE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3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1806-CB00-43F6-83D2-BC3B54E0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114066"/>
            <a:ext cx="11055658" cy="74276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Spatial-interaction Aware Multi-Category Deep Neural Network (</a:t>
            </a:r>
            <a:r>
              <a:rPr lang="en-US" sz="2000" dirty="0" err="1">
                <a:latin typeface="+mj-lt"/>
              </a:rPr>
              <a:t>SAMCNet</a:t>
            </a:r>
            <a:r>
              <a:rPr lang="en-US" sz="2000" dirty="0">
                <a:latin typeface="+mj-lt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8867-878A-4327-93A7-C3F9D606D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942" y="949911"/>
            <a:ext cx="11055658" cy="5359276"/>
          </a:xfrm>
        </p:spPr>
        <p:txBody>
          <a:bodyPr/>
          <a:lstStyle/>
          <a:p>
            <a:pPr marL="152396" indent="0">
              <a:buNone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To overcomes these limitations, we design a new neural network architecture, namely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SAMCNet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, contributing: </a:t>
            </a:r>
            <a:endParaRPr lang="en-US" sz="1600" dirty="0">
              <a:solidFill>
                <a:srgbClr val="EE8938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298450">
              <a:lnSpc>
                <a:spcPct val="200000"/>
              </a:lnSpc>
              <a:spcBef>
                <a:spcPts val="500"/>
              </a:spcBef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Local Reference Frame Characterization</a:t>
            </a:r>
          </a:p>
          <a:p>
            <a:pPr marL="914400" lvl="1" indent="-298450">
              <a:lnSpc>
                <a:spcPct val="200000"/>
              </a:lnSpc>
              <a:spcBef>
                <a:spcPts val="0"/>
              </a:spcBef>
              <a:buSzPts val="1100"/>
              <a:buFont typeface="Arial"/>
              <a:buChar char="○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 better way to represent local information using a multi-scale position embedding and spatial feature decomposition before quantifying local information.</a:t>
            </a:r>
          </a:p>
          <a:p>
            <a:pPr marL="457200" lvl="0" indent="-298450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Prioritization Sub-Network</a:t>
            </a:r>
          </a:p>
          <a:p>
            <a:pPr marL="914400" lvl="1" indent="-298450">
              <a:lnSpc>
                <a:spcPct val="200000"/>
              </a:lnSpc>
              <a:spcBef>
                <a:spcPts val="0"/>
              </a:spcBef>
              <a:buSzPts val="1100"/>
              <a:buFont typeface="Arial"/>
              <a:buChar char="○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Learning  the  importance  of  different  multi-categorical  relationships,  especially  for  high-order  interactions.</a:t>
            </a:r>
          </a:p>
          <a:p>
            <a:pPr marL="615950" lvl="1" indent="0">
              <a:lnSpc>
                <a:spcPct val="200000"/>
              </a:lnSpc>
              <a:spcBef>
                <a:spcPts val="0"/>
              </a:spcBef>
              <a:buSzPts val="1100"/>
              <a:buNone/>
            </a:pPr>
            <a:endParaRPr lang="en-US" sz="16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F75858B-C368-D341-AE06-9FE318590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39432"/>
          <a:stretch/>
        </p:blipFill>
        <p:spPr>
          <a:xfrm>
            <a:off x="2076678" y="3967523"/>
            <a:ext cx="2209413" cy="2159124"/>
          </a:xfrm>
          <a:prstGeom prst="rect">
            <a:avLst/>
          </a:prstGeom>
          <a:solidFill>
            <a:srgbClr val="7BB555"/>
          </a:solidFill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64086E0-E457-4547-BB98-11BCDCA9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/>
          <a:stretch/>
        </p:blipFill>
        <p:spPr>
          <a:xfrm>
            <a:off x="4275448" y="3967523"/>
            <a:ext cx="2272280" cy="2159124"/>
          </a:xfrm>
          <a:prstGeom prst="rect">
            <a:avLst/>
          </a:prstGeom>
          <a:solidFill>
            <a:srgbClr val="7BB555"/>
          </a:solidFill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1B5049D-522D-7F47-A121-96D42F7967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86"/>
          <a:stretch/>
        </p:blipFill>
        <p:spPr>
          <a:xfrm>
            <a:off x="77745" y="3988790"/>
            <a:ext cx="2039973" cy="2159124"/>
          </a:xfrm>
          <a:prstGeom prst="rect">
            <a:avLst/>
          </a:prstGeom>
          <a:solidFill>
            <a:srgbClr val="7BB555"/>
          </a:solidFill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5B9DFF2-306A-CA41-BE0F-F8E582D3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28" y="3752395"/>
            <a:ext cx="5566526" cy="31056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1BC176-8FBC-AD4D-AC0B-CCD6E5D47545}"/>
              </a:ext>
            </a:extLst>
          </p:cNvPr>
          <p:cNvSpPr/>
          <p:nvPr/>
        </p:nvSpPr>
        <p:spPr>
          <a:xfrm>
            <a:off x="8953022" y="4097261"/>
            <a:ext cx="2468233" cy="23815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F2BAF-B8F0-1244-9DB6-A618D34E04F4}"/>
              </a:ext>
            </a:extLst>
          </p:cNvPr>
          <p:cNvSpPr/>
          <p:nvPr/>
        </p:nvSpPr>
        <p:spPr>
          <a:xfrm>
            <a:off x="6682134" y="4260368"/>
            <a:ext cx="2127232" cy="1317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46D7C623-807A-6747-AE8C-4904B23CF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14"/>
          <a:stretch/>
        </p:blipFill>
        <p:spPr>
          <a:xfrm>
            <a:off x="6647842" y="4085652"/>
            <a:ext cx="2279650" cy="585912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E7190AA9-3850-6345-8E29-C0F22DE63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61" b="24743"/>
          <a:stretch/>
        </p:blipFill>
        <p:spPr>
          <a:xfrm>
            <a:off x="6647842" y="4671564"/>
            <a:ext cx="2279650" cy="337683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1D5E273-A420-864B-B13D-E6D016416A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05"/>
          <a:stretch/>
        </p:blipFill>
        <p:spPr>
          <a:xfrm>
            <a:off x="6647842" y="4942650"/>
            <a:ext cx="2279650" cy="337683"/>
          </a:xfrm>
          <a:prstGeom prst="rect">
            <a:avLst/>
          </a:prstGeom>
        </p:spPr>
      </p:pic>
      <p:pic>
        <p:nvPicPr>
          <p:cNvPr id="26" name="Picture 2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5E71E22-BD18-0F4F-A000-CD9F3C75A7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22004" r="38212" b="20082"/>
          <a:stretch/>
        </p:blipFill>
        <p:spPr>
          <a:xfrm>
            <a:off x="9166033" y="4317319"/>
            <a:ext cx="2139863" cy="2110059"/>
          </a:xfrm>
          <a:prstGeom prst="rect">
            <a:avLst/>
          </a:prstGeom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349713FB-F765-C046-8B47-352C5C89AAE4}"/>
              </a:ext>
            </a:extLst>
          </p:cNvPr>
          <p:cNvSpPr/>
          <p:nvPr/>
        </p:nvSpPr>
        <p:spPr>
          <a:xfrm>
            <a:off x="10081229" y="4190608"/>
            <a:ext cx="1330776" cy="1712954"/>
          </a:xfrm>
          <a:custGeom>
            <a:avLst/>
            <a:gdLst>
              <a:gd name="connsiteX0" fmla="*/ 251343 w 3622920"/>
              <a:gd name="connsiteY0" fmla="*/ 386955 h 4339504"/>
              <a:gd name="connsiteX1" fmla="*/ 267671 w 3622920"/>
              <a:gd name="connsiteY1" fmla="*/ 3342426 h 4339504"/>
              <a:gd name="connsiteX2" fmla="*/ 3378264 w 3622920"/>
              <a:gd name="connsiteY2" fmla="*/ 4338469 h 4339504"/>
              <a:gd name="connsiteX3" fmla="*/ 3190486 w 3622920"/>
              <a:gd name="connsiteY3" fmla="*/ 3522041 h 4339504"/>
              <a:gd name="connsiteX4" fmla="*/ 1337193 w 3622920"/>
              <a:gd name="connsiteY4" fmla="*/ 3024019 h 4339504"/>
              <a:gd name="connsiteX5" fmla="*/ 3182321 w 3622920"/>
              <a:gd name="connsiteY5" fmla="*/ 2313726 h 4339504"/>
              <a:gd name="connsiteX6" fmla="*/ 3149664 w 3622920"/>
              <a:gd name="connsiteY6" fmla="*/ 1472805 h 4339504"/>
              <a:gd name="connsiteX7" fmla="*/ 1043279 w 3622920"/>
              <a:gd name="connsiteY7" fmla="*/ 2656626 h 4339504"/>
              <a:gd name="connsiteX8" fmla="*/ 1026950 w 3622920"/>
              <a:gd name="connsiteY8" fmla="*/ 280819 h 4339504"/>
              <a:gd name="connsiteX9" fmla="*/ 251343 w 3622920"/>
              <a:gd name="connsiteY9" fmla="*/ 386955 h 433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2920" h="4339504">
                <a:moveTo>
                  <a:pt x="251343" y="386955"/>
                </a:moveTo>
                <a:cubicBezTo>
                  <a:pt x="124796" y="897223"/>
                  <a:pt x="-253482" y="2683840"/>
                  <a:pt x="267671" y="3342426"/>
                </a:cubicBezTo>
                <a:cubicBezTo>
                  <a:pt x="788824" y="4001012"/>
                  <a:pt x="2891128" y="4308533"/>
                  <a:pt x="3378264" y="4338469"/>
                </a:cubicBezTo>
                <a:cubicBezTo>
                  <a:pt x="3865400" y="4368405"/>
                  <a:pt x="3530664" y="3741116"/>
                  <a:pt x="3190486" y="3522041"/>
                </a:cubicBezTo>
                <a:cubicBezTo>
                  <a:pt x="2850308" y="3302966"/>
                  <a:pt x="1338554" y="3225405"/>
                  <a:pt x="1337193" y="3024019"/>
                </a:cubicBezTo>
                <a:cubicBezTo>
                  <a:pt x="1335832" y="2822633"/>
                  <a:pt x="2880243" y="2572262"/>
                  <a:pt x="3182321" y="2313726"/>
                </a:cubicBezTo>
                <a:cubicBezTo>
                  <a:pt x="3484400" y="2055190"/>
                  <a:pt x="3506171" y="1415655"/>
                  <a:pt x="3149664" y="1472805"/>
                </a:cubicBezTo>
                <a:cubicBezTo>
                  <a:pt x="2793157" y="1529955"/>
                  <a:pt x="1397065" y="2855290"/>
                  <a:pt x="1043279" y="2656626"/>
                </a:cubicBezTo>
                <a:cubicBezTo>
                  <a:pt x="689493" y="2457962"/>
                  <a:pt x="1157579" y="659098"/>
                  <a:pt x="1026950" y="280819"/>
                </a:cubicBezTo>
                <a:cubicBezTo>
                  <a:pt x="896321" y="-97460"/>
                  <a:pt x="377890" y="-123313"/>
                  <a:pt x="251343" y="386955"/>
                </a:cubicBezTo>
                <a:close/>
              </a:path>
            </a:pathLst>
          </a:custGeom>
          <a:solidFill>
            <a:srgbClr val="ED7D31">
              <a:alpha val="30196"/>
            </a:srgbClr>
          </a:solidFill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9C7339F-8281-A046-AEAD-2BAE86B7A13F}"/>
              </a:ext>
            </a:extLst>
          </p:cNvPr>
          <p:cNvSpPr/>
          <p:nvPr/>
        </p:nvSpPr>
        <p:spPr>
          <a:xfrm>
            <a:off x="8975895" y="4736420"/>
            <a:ext cx="2008314" cy="1911016"/>
          </a:xfrm>
          <a:custGeom>
            <a:avLst/>
            <a:gdLst>
              <a:gd name="connsiteX0" fmla="*/ 962890 w 4504182"/>
              <a:gd name="connsiteY0" fmla="*/ 2415641 h 4345576"/>
              <a:gd name="connsiteX1" fmla="*/ 326075 w 4504182"/>
              <a:gd name="connsiteY1" fmla="*/ 2766706 h 4345576"/>
              <a:gd name="connsiteX2" fmla="*/ 660811 w 4504182"/>
              <a:gd name="connsiteY2" fmla="*/ 3313713 h 4345576"/>
              <a:gd name="connsiteX3" fmla="*/ 2840675 w 4504182"/>
              <a:gd name="connsiteY3" fmla="*/ 1966606 h 4345576"/>
              <a:gd name="connsiteX4" fmla="*/ 3714254 w 4504182"/>
              <a:gd name="connsiteY4" fmla="*/ 4064827 h 4345576"/>
              <a:gd name="connsiteX5" fmla="*/ 4498025 w 4504182"/>
              <a:gd name="connsiteY5" fmla="*/ 4007677 h 4345576"/>
              <a:gd name="connsiteX6" fmla="*/ 3281547 w 4504182"/>
              <a:gd name="connsiteY6" fmla="*/ 1158341 h 4345576"/>
              <a:gd name="connsiteX7" fmla="*/ 513854 w 4504182"/>
              <a:gd name="connsiteY7" fmla="*/ 15341 h 4345576"/>
              <a:gd name="connsiteX8" fmla="*/ 170954 w 4504182"/>
              <a:gd name="connsiteY8" fmla="*/ 570513 h 4345576"/>
              <a:gd name="connsiteX9" fmla="*/ 2456954 w 4504182"/>
              <a:gd name="connsiteY9" fmla="*/ 1574720 h 4345576"/>
              <a:gd name="connsiteX10" fmla="*/ 962890 w 4504182"/>
              <a:gd name="connsiteY10" fmla="*/ 2415641 h 434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4182" h="4345576">
                <a:moveTo>
                  <a:pt x="962890" y="2415641"/>
                </a:moveTo>
                <a:cubicBezTo>
                  <a:pt x="607743" y="2614305"/>
                  <a:pt x="376421" y="2617027"/>
                  <a:pt x="326075" y="2766706"/>
                </a:cubicBezTo>
                <a:cubicBezTo>
                  <a:pt x="275728" y="2916385"/>
                  <a:pt x="241711" y="3447063"/>
                  <a:pt x="660811" y="3313713"/>
                </a:cubicBezTo>
                <a:cubicBezTo>
                  <a:pt x="1079911" y="3180363"/>
                  <a:pt x="2331768" y="1841420"/>
                  <a:pt x="2840675" y="1966606"/>
                </a:cubicBezTo>
                <a:cubicBezTo>
                  <a:pt x="3349582" y="2091792"/>
                  <a:pt x="3438029" y="3724649"/>
                  <a:pt x="3714254" y="4064827"/>
                </a:cubicBezTo>
                <a:cubicBezTo>
                  <a:pt x="3990479" y="4405006"/>
                  <a:pt x="4570143" y="4492091"/>
                  <a:pt x="4498025" y="4007677"/>
                </a:cubicBezTo>
                <a:cubicBezTo>
                  <a:pt x="4425907" y="3523263"/>
                  <a:pt x="3945575" y="1823730"/>
                  <a:pt x="3281547" y="1158341"/>
                </a:cubicBezTo>
                <a:cubicBezTo>
                  <a:pt x="2617519" y="492952"/>
                  <a:pt x="1032286" y="113312"/>
                  <a:pt x="513854" y="15341"/>
                </a:cubicBezTo>
                <a:cubicBezTo>
                  <a:pt x="-4578" y="-82630"/>
                  <a:pt x="-152896" y="310617"/>
                  <a:pt x="170954" y="570513"/>
                </a:cubicBezTo>
                <a:cubicBezTo>
                  <a:pt x="494804" y="830409"/>
                  <a:pt x="2330408" y="1263117"/>
                  <a:pt x="2456954" y="1574720"/>
                </a:cubicBezTo>
                <a:cubicBezTo>
                  <a:pt x="2583500" y="1886323"/>
                  <a:pt x="1318037" y="2216977"/>
                  <a:pt x="962890" y="2415641"/>
                </a:cubicBezTo>
                <a:close/>
              </a:path>
            </a:pathLst>
          </a:custGeom>
          <a:solidFill>
            <a:srgbClr val="4472C4">
              <a:alpha val="30196"/>
            </a:srgbClr>
          </a:solidFill>
          <a:ln w="190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8BA5DF-18C3-2F48-82F8-9668DB758E77}"/>
              </a:ext>
            </a:extLst>
          </p:cNvPr>
          <p:cNvSpPr/>
          <p:nvPr/>
        </p:nvSpPr>
        <p:spPr>
          <a:xfrm>
            <a:off x="9049318" y="4085652"/>
            <a:ext cx="2512897" cy="2512193"/>
          </a:xfrm>
          <a:prstGeom prst="ellipse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DAA57-22BD-4FEB-9443-DA8C965B51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75"/>
          <a:stretch/>
        </p:blipFill>
        <p:spPr>
          <a:xfrm>
            <a:off x="6669554" y="5752096"/>
            <a:ext cx="2127233" cy="979852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C3A829E7-3613-48C0-AA5E-DF6BD164A220}"/>
              </a:ext>
            </a:extLst>
          </p:cNvPr>
          <p:cNvSpPr txBox="1">
            <a:spLocks/>
          </p:cNvSpPr>
          <p:nvPr/>
        </p:nvSpPr>
        <p:spPr>
          <a:xfrm>
            <a:off x="-1569254" y="61668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932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211567" y="-90253"/>
            <a:ext cx="11768866" cy="69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0" i="0" u="sng" strike="noStrike">
                <a:latin typeface="Helvetica Neue"/>
                <a:ea typeface="Helvetica Neue"/>
                <a:cs typeface="Helvetica Neue"/>
                <a:sym typeface="Helvetica Neue"/>
              </a:rPr>
              <a:t>Hand-Constructed</a:t>
            </a:r>
            <a:r>
              <a:rPr lang="en-US" sz="20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 Spatial Features are Promising </a:t>
            </a:r>
            <a:r>
              <a:rPr lang="en-US" sz="2000" b="0" i="0" u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(Decision-Tree Classification Accuracy ~ 71%)</a:t>
            </a:r>
            <a:endParaRPr sz="20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r="29084"/>
          <a:stretch/>
        </p:blipFill>
        <p:spPr>
          <a:xfrm>
            <a:off x="237562" y="693765"/>
            <a:ext cx="2152768" cy="212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r="28862"/>
          <a:stretch/>
        </p:blipFill>
        <p:spPr>
          <a:xfrm>
            <a:off x="2618520" y="729575"/>
            <a:ext cx="2152769" cy="21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211567" y="609629"/>
            <a:ext cx="11768866" cy="61467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2810" y="714041"/>
            <a:ext cx="2152768" cy="206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5627" y="733678"/>
            <a:ext cx="2152768" cy="2129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4"/>
          <p:cNvGrpSpPr/>
          <p:nvPr/>
        </p:nvGrpSpPr>
        <p:grpSpPr>
          <a:xfrm>
            <a:off x="237562" y="3468550"/>
            <a:ext cx="5300233" cy="2252627"/>
            <a:chOff x="4954861" y="1723197"/>
            <a:chExt cx="14381131" cy="5795447"/>
          </a:xfrm>
        </p:grpSpPr>
        <p:sp>
          <p:nvSpPr>
            <p:cNvPr id="147" name="Google Shape;147;p4"/>
            <p:cNvSpPr/>
            <p:nvPr/>
          </p:nvSpPr>
          <p:spPr>
            <a:xfrm>
              <a:off x="4954861" y="5914950"/>
              <a:ext cx="5497841" cy="1603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[0 Recurrence, </a:t>
              </a:r>
              <a:endParaRPr sz="18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 No Recurrence]</a:t>
              </a:r>
              <a:endParaRPr sz="18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075566" y="1723197"/>
              <a:ext cx="12949032" cy="160369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PR(</a:t>
              </a:r>
              <a:r>
                <a:rPr lang="en-US" sz="1800" b="1" i="0" u="none" strike="noStrike" dirty="0">
                  <a:solidFill>
                    <a:srgbClr val="1543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Neutrophil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lang="en-US" sz="1800" b="1" i="0" u="none" strike="noStrike" dirty="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Cell</a:t>
              </a:r>
              <a:r>
                <a:rPr lang="en-US" sz="1800" b="0" i="0" u="none" strike="noStrike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), 25) &lt;= 0.16</a:t>
              </a:r>
              <a:endParaRPr sz="18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3838151" y="5914951"/>
              <a:ext cx="5497841" cy="1603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[13 Recurrence, </a:t>
              </a:r>
              <a:endParaRPr sz="18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 No Recurrence]</a:t>
              </a:r>
              <a:endParaRPr sz="18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0" name="Google Shape;150;p4"/>
            <p:cNvCxnSpPr>
              <a:stCxn id="148" idx="2"/>
              <a:endCxn id="147" idx="0"/>
            </p:cNvCxnSpPr>
            <p:nvPr/>
          </p:nvCxnSpPr>
          <p:spPr>
            <a:xfrm flipH="1">
              <a:off x="7703882" y="3326891"/>
              <a:ext cx="4846200" cy="2588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1" name="Google Shape;151;p4"/>
            <p:cNvCxnSpPr>
              <a:stCxn id="148" idx="2"/>
            </p:cNvCxnSpPr>
            <p:nvPr/>
          </p:nvCxnSpPr>
          <p:spPr>
            <a:xfrm>
              <a:off x="12550082" y="3326891"/>
              <a:ext cx="4214700" cy="2297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52" name="Google Shape;152;p4"/>
            <p:cNvSpPr txBox="1"/>
            <p:nvPr/>
          </p:nvSpPr>
          <p:spPr>
            <a:xfrm rot="-1633598">
              <a:off x="7679868" y="3327461"/>
              <a:ext cx="449852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False</a:t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 rot="1071471">
              <a:off x="14754197" y="3913819"/>
              <a:ext cx="2362968" cy="95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True</a:t>
              </a:r>
              <a:endParaRPr/>
            </a:p>
          </p:txBody>
        </p:sp>
      </p:grpSp>
      <p:pic>
        <p:nvPicPr>
          <p:cNvPr id="154" name="Google Shape;15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724" y="3284939"/>
            <a:ext cx="3471660" cy="344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612058" y="5701578"/>
            <a:ext cx="48037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c. </a:t>
            </a:r>
            <a:r>
              <a:rPr lang="en-US" sz="1500" b="0" i="0" u="none" strike="noStrike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simple decision tree to distinguish between responder and non-responder in the tumor-margin (learned from 25 training FOVs</a:t>
            </a:r>
            <a:endParaRPr sz="1500" b="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051494" y="2863089"/>
            <a:ext cx="3677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MxIF pointset detailing all cell classes</a:t>
            </a:r>
            <a:r>
              <a:rPr lang="en-US" sz="1500" b="0" i="0" u="none" strike="noStrike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6468990" y="2747673"/>
            <a:ext cx="3677621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b.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co-location instances between </a:t>
            </a:r>
            <a:r>
              <a:rPr lang="en-US" sz="1500" b="1" i="0" u="none" strike="noStrike">
                <a:solidFill>
                  <a:srgbClr val="1543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Neutrophil 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1500" b="1" i="0" u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Tumor Cell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9401151" y="3981291"/>
            <a:ext cx="239715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d. </a:t>
            </a:r>
            <a:r>
              <a:rPr lang="en-US" sz="1500" b="0" i="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Frequency distribution of participation ratio “PR ((</a:t>
            </a:r>
            <a:r>
              <a:rPr lang="en-US" sz="1500" b="1" i="0" u="none" strike="noStrike">
                <a:solidFill>
                  <a:srgbClr val="1543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Neutrophil</a:t>
            </a:r>
            <a:r>
              <a:rPr lang="en-US" sz="1500" b="0" i="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500" b="1" i="0" u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Tumor Cell</a:t>
            </a:r>
            <a:r>
              <a:rPr lang="en-US" sz="1500" b="0" i="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distance = 25)” with the dashed black line for 0.16 threshold</a:t>
            </a:r>
            <a:b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" name="Google Shape;159;p4"/>
          <p:cNvCxnSpPr/>
          <p:nvPr/>
        </p:nvCxnSpPr>
        <p:spPr>
          <a:xfrm rot="10800000">
            <a:off x="6659880" y="3981291"/>
            <a:ext cx="0" cy="247284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970156"/>
            <a:ext cx="8229600" cy="47218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Problem Statement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374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14000" y="112333"/>
            <a:ext cx="10363200" cy="10120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GeoAI</a:t>
            </a:r>
            <a:r>
              <a:rPr lang="en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for Spatial Pattern Mining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14000" y="1175653"/>
            <a:ext cx="10363200" cy="480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457237" indent="-406438">
              <a:spcBef>
                <a:spcPts val="0"/>
              </a:spcBef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process of discovering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0683" lvl="1" indent="-347166"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interesting, useful, non-trivial </a:t>
            </a:r>
            <a:r>
              <a:rPr lang="en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endParaRPr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0683" lvl="1" indent="-347166"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from large </a:t>
            </a:r>
            <a:r>
              <a:rPr lang="en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spatial</a:t>
            </a: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datasets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ts val="2000"/>
              <a:buNone/>
            </a:pP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37" indent="-406438">
              <a:spcBef>
                <a:spcPts val="533"/>
              </a:spcBef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Spatial pattern families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295" lvl="1" indent="-381030">
              <a:spcBef>
                <a:spcPts val="373"/>
              </a:spcBef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Hotspots, Spatial clusters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295" lvl="1" indent="-381030">
              <a:spcBef>
                <a:spcPts val="373"/>
              </a:spcBef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Spatial outlier, discontinuities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295" lvl="1" indent="-381030">
              <a:spcBef>
                <a:spcPts val="373"/>
              </a:spcBef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Co-locations, co-occurrences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295" lvl="1" indent="-381030">
              <a:spcBef>
                <a:spcPts val="373"/>
              </a:spcBef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Location prediction models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295" lvl="1" indent="-381030">
              <a:spcBef>
                <a:spcPts val="373"/>
              </a:spcBef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37" indent="-220176">
              <a:spcBef>
                <a:spcPts val="747"/>
              </a:spcBef>
              <a:buClr>
                <a:schemeClr val="dk1"/>
              </a:buClr>
              <a:buSzPts val="2800"/>
              <a:buNone/>
            </a:pP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5547167" y="5804319"/>
            <a:ext cx="66848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dirty="0"/>
              <a:t>Source: </a:t>
            </a:r>
            <a:r>
              <a:rPr lang="en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ecological measure of immune-cancer colocalization as a prognostic factor for breast cancer</a:t>
            </a:r>
            <a:r>
              <a:rPr lang="en" dirty="0"/>
              <a:t>. C. Maley et al., Breast Cancer Res 17, 131 (2015). </a:t>
            </a:r>
            <a:endParaRPr dirty="0"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365" y="3786836"/>
            <a:ext cx="3212835" cy="2021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8"/>
          <p:cNvCxnSpPr>
            <a:cxnSpLocks/>
          </p:cNvCxnSpPr>
          <p:nvPr/>
        </p:nvCxnSpPr>
        <p:spPr>
          <a:xfrm>
            <a:off x="4343400" y="4043234"/>
            <a:ext cx="3252400" cy="71696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oogle Shape;86;p18"/>
          <p:cNvCxnSpPr>
            <a:cxnSpLocks/>
          </p:cNvCxnSpPr>
          <p:nvPr/>
        </p:nvCxnSpPr>
        <p:spPr>
          <a:xfrm rot="10800000" flipH="1">
            <a:off x="4157200" y="1458333"/>
            <a:ext cx="3368000" cy="18840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Google Shape;87;p18"/>
          <p:cNvSpPr txBox="1"/>
          <p:nvPr/>
        </p:nvSpPr>
        <p:spPr>
          <a:xfrm>
            <a:off x="7640952" y="2467898"/>
            <a:ext cx="421238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dirty="0"/>
              <a:t>Hotspot of covid-19 cases at Seafood market in Dec 2019 at Wuhan, China. Source: </a:t>
            </a:r>
            <a:r>
              <a:rPr lang="en-US" u="sng" dirty="0">
                <a:solidFill>
                  <a:schemeClr val="hlink"/>
                </a:solidFill>
              </a:rPr>
              <a:t>New Research Points to Wuhan Market as Pandemic Origin, Feb 27, 2022, NYTimes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24F57-B61F-4654-A581-1645AFA1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638" y="141731"/>
            <a:ext cx="3739012" cy="2427323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82AE054-2179-4DBB-AA4A-3A76AB04F72D}"/>
              </a:ext>
            </a:extLst>
          </p:cNvPr>
          <p:cNvSpPr txBox="1">
            <a:spLocks/>
          </p:cNvSpPr>
          <p:nvPr/>
        </p:nvSpPr>
        <p:spPr>
          <a:xfrm>
            <a:off x="-1719600" y="6063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50975A96-1D0A-CC45-A8BE-910EE3E59CE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08433" y="125167"/>
            <a:ext cx="11994000" cy="559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does GeoAI and spatial analysis tools help? </a:t>
            </a:r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34099" y="786600"/>
            <a:ext cx="11857875" cy="21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06390"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Crucial to examine intercellular interaction in spatially-informed manner because:</a:t>
            </a:r>
            <a:b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○"/>
            </a:pP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Clinical implications of interactions in </a:t>
            </a:r>
            <a:r>
              <a:rPr lang="en" sz="16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close spatial proximity</a:t>
            </a:r>
            <a:endParaRPr sz="1600" u="sng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■"/>
            </a:pP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Evaluate the effectiveness of currently approved FDA blockade</a:t>
            </a:r>
            <a:endParaRPr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■"/>
            </a:pPr>
            <a: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Develop new disease therapeutics </a:t>
            </a: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(e.g., new immunomodulators  such as </a:t>
            </a:r>
            <a: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human leukocyte antigen </a:t>
            </a:r>
            <a:r>
              <a:rPr lang="en-US" sz="16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6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HLA I)</a:t>
            </a: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600" u="sng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u="sng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406390">
              <a:spcBef>
                <a:spcPts val="0"/>
              </a:spcBef>
              <a:buSzPts val="1200"/>
              <a:buFont typeface="Arial"/>
              <a:buChar char="○"/>
            </a:pPr>
            <a: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Immune checkpoint inhibitors and different functional characteristics of different cells</a:t>
            </a:r>
            <a:endParaRPr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indent="-406390">
              <a:spcBef>
                <a:spcPts val="0"/>
              </a:spcBef>
              <a:buSzPts val="1200"/>
              <a:buFont typeface="Arial"/>
              <a:buChar char="■"/>
            </a:pPr>
            <a:r>
              <a:rPr lang="en" sz="1467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  CTL is unable to kill a cancer cell if it is nearby a tumor-associated macrophage expressing </a:t>
            </a:r>
            <a:r>
              <a:rPr lang="en" sz="1467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PDL1</a:t>
            </a:r>
            <a:r>
              <a:rPr lang="en" sz="1467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67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 its surface</a:t>
            </a:r>
            <a:b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br>
              <a:rPr lang="en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373066" y="4800493"/>
            <a:ext cx="8660400" cy="104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>
              <a:spcBef>
                <a:spcPts val="480"/>
              </a:spcBef>
              <a:buClr>
                <a:srgbClr val="7A0019"/>
              </a:buClr>
              <a:buSzPts val="1200"/>
              <a:buChar char="■"/>
            </a:pPr>
            <a:r>
              <a:rPr lang="en-US" sz="1600" u="sng" dirty="0">
                <a:solidFill>
                  <a:srgbClr val="0000FF"/>
                </a:solidFill>
              </a:rPr>
              <a:t>Spatial Association measures</a:t>
            </a:r>
          </a:p>
          <a:p>
            <a:pPr marL="1219170" indent="-406390">
              <a:buClr>
                <a:schemeClr val="accent1"/>
              </a:buClr>
              <a:buSzPts val="1200"/>
              <a:buChar char="●"/>
            </a:pPr>
            <a:r>
              <a:rPr lang="en-US" sz="1600" u="sng" dirty="0">
                <a:solidFill>
                  <a:srgbClr val="0000FF"/>
                </a:solidFill>
              </a:rPr>
              <a:t>Participation Index </a:t>
            </a:r>
          </a:p>
          <a:p>
            <a:pPr marL="1219170" indent="-406390">
              <a:buClr>
                <a:schemeClr val="accent1"/>
              </a:buClr>
              <a:buSzPts val="1200"/>
              <a:buChar char="●"/>
            </a:pPr>
            <a:r>
              <a:rPr lang="en-US" sz="1600" u="sng" dirty="0">
                <a:solidFill>
                  <a:srgbClr val="0000FF"/>
                </a:solidFill>
              </a:rPr>
              <a:t>Cross-K function</a:t>
            </a:r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108433" y="2975933"/>
            <a:ext cx="11785200" cy="2183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“Identify differences in spatial configurations of cells between patients perform poorly vs patient do well on treatment”</a:t>
            </a:r>
            <a:b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○"/>
            </a:pPr>
            <a: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Spatial mapping and simple statistics </a:t>
            </a:r>
            <a:r>
              <a:rPr lang="en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(Na</a:t>
            </a: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ï</a:t>
            </a:r>
            <a:r>
              <a:rPr lang="en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 and time-intensive approaches):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■"/>
            </a:pPr>
            <a: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understand underlying spatial distribution of immune and tumor cells. </a:t>
            </a:r>
            <a:endParaRPr sz="16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■"/>
            </a:pPr>
            <a: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For example, count number of immune cells in spatial neighborhood of tumor cells</a:t>
            </a:r>
            <a:endParaRPr sz="16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indent="0">
              <a:spcBef>
                <a:spcPts val="0"/>
              </a:spcBef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406390">
              <a:spcBef>
                <a:spcPts val="0"/>
              </a:spcBef>
              <a:buClr>
                <a:schemeClr val="accent1"/>
              </a:buClr>
              <a:buSzPts val="1200"/>
              <a:buFont typeface="Arial"/>
              <a:buChar char="○"/>
            </a:pPr>
            <a:r>
              <a:rPr lang="en" sz="16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Close spatial proximity</a:t>
            </a:r>
            <a:r>
              <a:rPr lang="en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is a hinit for other spatial approaches: 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77ADC-6A59-4034-A3A2-59C50EC0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84" y="4765107"/>
            <a:ext cx="6420516" cy="1395996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0D51432-5432-4E71-B907-668A027A4121}"/>
              </a:ext>
            </a:extLst>
          </p:cNvPr>
          <p:cNvSpPr txBox="1">
            <a:spLocks/>
          </p:cNvSpPr>
          <p:nvPr/>
        </p:nvSpPr>
        <p:spPr>
          <a:xfrm>
            <a:off x="9968833" y="61443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50975A96-1D0A-CC45-A8BE-910EE3E59CE6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Problem Statement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  <a:latin typeface="Arial"/>
                <a:cs typeface="Arial"/>
              </a:rPr>
              <a:t>Basic Concept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08433" y="125167"/>
            <a:ext cx="11994000" cy="559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Concept – Spatial-Configuration </a:t>
            </a:r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85842" y="431114"/>
            <a:ext cx="11487792" cy="55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 Object: </a:t>
            </a:r>
          </a:p>
          <a:p>
            <a:pPr marL="895335" lvl="1" indent="-285750">
              <a:lnSpc>
                <a:spcPts val="12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 representation of a real-world phenomenon related to a specific location or geographical area</a:t>
            </a:r>
          </a:p>
          <a:p>
            <a:pPr marL="609585" lvl="1" indent="0">
              <a:lnSpc>
                <a:spcPts val="1200"/>
              </a:lnSpc>
              <a:spcBef>
                <a:spcPts val="2000"/>
              </a:spcBef>
              <a:buNone/>
            </a:pPr>
            <a:endParaRPr lang="en-US" sz="16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148;p26">
            <a:extLst>
              <a:ext uri="{FF2B5EF4-FFF2-40B4-BE49-F238E27FC236}">
                <a16:creationId xmlns:a16="http://schemas.microsoft.com/office/drawing/2014/main" id="{13340F3C-1B1F-411A-A044-042561F0A164}"/>
              </a:ext>
            </a:extLst>
          </p:cNvPr>
          <p:cNvSpPr txBox="1">
            <a:spLocks/>
          </p:cNvSpPr>
          <p:nvPr/>
        </p:nvSpPr>
        <p:spPr>
          <a:xfrm>
            <a:off x="174545" y="1212261"/>
            <a:ext cx="7341552" cy="483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•"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219170" marR="0" lvl="1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–"/>
              <a:defRPr sz="21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828754" marR="0" lvl="2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•"/>
              <a:defRPr sz="18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–"/>
              <a:defRPr sz="15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Spatial-configuration: Relative arrangement of spatial objects </a:t>
            </a:r>
          </a:p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Spatial-configuration is a fundamental component to measure spatial heterogeneity</a:t>
            </a:r>
          </a:p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The dimension of spatial-configuration analysis may include: </a:t>
            </a:r>
          </a:p>
          <a:p>
            <a:pPr marL="895335" lvl="1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Spatial-graph-based-configuration (This work): </a:t>
            </a:r>
          </a:p>
          <a:p>
            <a:pPr marL="1504919" lvl="2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 Co-location, </a:t>
            </a:r>
          </a:p>
          <a:p>
            <a:pPr marL="2114504" lvl="3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subsets of spatial features frequently located together</a:t>
            </a:r>
            <a:endParaRPr lang="en-US" sz="14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3F2295C-B027-4183-8139-E5A092941259}"/>
              </a:ext>
            </a:extLst>
          </p:cNvPr>
          <p:cNvSpPr/>
          <p:nvPr/>
        </p:nvSpPr>
        <p:spPr>
          <a:xfrm>
            <a:off x="7538090" y="1482931"/>
            <a:ext cx="4370438" cy="480480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6C6A990-F982-436A-AD77-2510671DEBEB}"/>
              </a:ext>
            </a:extLst>
          </p:cNvPr>
          <p:cNvSpPr/>
          <p:nvPr/>
        </p:nvSpPr>
        <p:spPr>
          <a:xfrm>
            <a:off x="7933369" y="3782168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F9BB495-4742-4E3B-9A69-197DA20A82D6}"/>
              </a:ext>
            </a:extLst>
          </p:cNvPr>
          <p:cNvSpPr/>
          <p:nvPr/>
        </p:nvSpPr>
        <p:spPr>
          <a:xfrm>
            <a:off x="8450279" y="3938745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D758885-8BD7-454E-A784-0CA7A2DFEAEE}"/>
              </a:ext>
            </a:extLst>
          </p:cNvPr>
          <p:cNvSpPr/>
          <p:nvPr/>
        </p:nvSpPr>
        <p:spPr>
          <a:xfrm>
            <a:off x="7907097" y="3395962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3BC6631-448C-42EC-9C8F-568E0090E2B2}"/>
              </a:ext>
            </a:extLst>
          </p:cNvPr>
          <p:cNvSpPr/>
          <p:nvPr/>
        </p:nvSpPr>
        <p:spPr>
          <a:xfrm>
            <a:off x="8312109" y="3552719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CC980D9-91D0-411E-8653-7C5279B19DB8}"/>
              </a:ext>
            </a:extLst>
          </p:cNvPr>
          <p:cNvSpPr/>
          <p:nvPr/>
        </p:nvSpPr>
        <p:spPr>
          <a:xfrm>
            <a:off x="8466562" y="2149583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D3055148-4D37-44DC-AE34-38B5D4B9B5D8}"/>
              </a:ext>
            </a:extLst>
          </p:cNvPr>
          <p:cNvSpPr/>
          <p:nvPr/>
        </p:nvSpPr>
        <p:spPr>
          <a:xfrm>
            <a:off x="8940995" y="2026981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E2C9FD-FBFF-4F7C-B273-625C1195DDA4}"/>
              </a:ext>
            </a:extLst>
          </p:cNvPr>
          <p:cNvSpPr/>
          <p:nvPr/>
        </p:nvSpPr>
        <p:spPr>
          <a:xfrm>
            <a:off x="8102881" y="2384100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B5653A2-61C6-48C3-8BA7-9D8E944101D5}"/>
              </a:ext>
            </a:extLst>
          </p:cNvPr>
          <p:cNvSpPr/>
          <p:nvPr/>
        </p:nvSpPr>
        <p:spPr>
          <a:xfrm>
            <a:off x="10794535" y="2806876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C5B376B-8C68-4630-93C3-56D01B085F4C}"/>
              </a:ext>
            </a:extLst>
          </p:cNvPr>
          <p:cNvSpPr/>
          <p:nvPr/>
        </p:nvSpPr>
        <p:spPr>
          <a:xfrm>
            <a:off x="10911381" y="2361820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CF20159D-7FAA-4487-B964-19BD634E1CB5}"/>
              </a:ext>
            </a:extLst>
          </p:cNvPr>
          <p:cNvSpPr/>
          <p:nvPr/>
        </p:nvSpPr>
        <p:spPr>
          <a:xfrm>
            <a:off x="11174893" y="275042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F13B154-7D57-4EEF-B615-F5CA263E1060}"/>
              </a:ext>
            </a:extLst>
          </p:cNvPr>
          <p:cNvSpPr/>
          <p:nvPr/>
        </p:nvSpPr>
        <p:spPr>
          <a:xfrm>
            <a:off x="10784657" y="3233166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C6484183-8EEE-4326-9C26-70EA76C65889}"/>
              </a:ext>
            </a:extLst>
          </p:cNvPr>
          <p:cNvSpPr/>
          <p:nvPr/>
        </p:nvSpPr>
        <p:spPr>
          <a:xfrm>
            <a:off x="10356872" y="3035028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36C7576-F2AB-45BC-9D63-7002188D47F1}"/>
              </a:ext>
            </a:extLst>
          </p:cNvPr>
          <p:cNvSpPr/>
          <p:nvPr/>
        </p:nvSpPr>
        <p:spPr>
          <a:xfrm>
            <a:off x="10433460" y="245146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22" name="Picture 221" descr="Text&#10;&#10;Description automatically generated">
            <a:extLst>
              <a:ext uri="{FF2B5EF4-FFF2-40B4-BE49-F238E27FC236}">
                <a16:creationId xmlns:a16="http://schemas.microsoft.com/office/drawing/2014/main" id="{3B8C3FB8-4D1C-4EF9-948F-B7CA3DB8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32" y="5107414"/>
            <a:ext cx="1756545" cy="1180324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</p:spPr>
      </p:pic>
      <p:sp>
        <p:nvSpPr>
          <p:cNvPr id="223" name="Oval 222">
            <a:extLst>
              <a:ext uri="{FF2B5EF4-FFF2-40B4-BE49-F238E27FC236}">
                <a16:creationId xmlns:a16="http://schemas.microsoft.com/office/drawing/2014/main" id="{71F1F001-372C-430D-A55C-4334EECAA5BE}"/>
              </a:ext>
            </a:extLst>
          </p:cNvPr>
          <p:cNvSpPr/>
          <p:nvPr/>
        </p:nvSpPr>
        <p:spPr>
          <a:xfrm>
            <a:off x="10373454" y="4296562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4BE5115-DB1E-48BC-AFA9-E7C1E96DE277}"/>
              </a:ext>
            </a:extLst>
          </p:cNvPr>
          <p:cNvSpPr/>
          <p:nvPr/>
        </p:nvSpPr>
        <p:spPr>
          <a:xfrm>
            <a:off x="10617933" y="405140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50F5AB6-7CEF-400E-A61E-D188F0AA6AA9}"/>
              </a:ext>
            </a:extLst>
          </p:cNvPr>
          <p:cNvSpPr/>
          <p:nvPr/>
        </p:nvSpPr>
        <p:spPr>
          <a:xfrm>
            <a:off x="10638353" y="4474600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24A81145-81BF-47D9-9EEF-120AA8A7F1C4}"/>
              </a:ext>
            </a:extLst>
          </p:cNvPr>
          <p:cNvSpPr/>
          <p:nvPr/>
        </p:nvSpPr>
        <p:spPr>
          <a:xfrm>
            <a:off x="9935791" y="452471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DE772A-B8DA-41CA-A0C8-802B95D36998}"/>
              </a:ext>
            </a:extLst>
          </p:cNvPr>
          <p:cNvSpPr/>
          <p:nvPr/>
        </p:nvSpPr>
        <p:spPr>
          <a:xfrm>
            <a:off x="10104901" y="402829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18FF2F3-6A5D-4ED2-9C6E-0696741AC6E7}"/>
              </a:ext>
            </a:extLst>
          </p:cNvPr>
          <p:cNvSpPr/>
          <p:nvPr/>
        </p:nvSpPr>
        <p:spPr>
          <a:xfrm>
            <a:off x="8939697" y="5781107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DC1741EA-FAA7-4D8D-ADBD-82DDBE93E89D}"/>
              </a:ext>
            </a:extLst>
          </p:cNvPr>
          <p:cNvSpPr/>
          <p:nvPr/>
        </p:nvSpPr>
        <p:spPr>
          <a:xfrm>
            <a:off x="8440162" y="5466231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FCF7F1B5-CFF9-4967-B765-DA1F430AF76A}"/>
              </a:ext>
            </a:extLst>
          </p:cNvPr>
          <p:cNvSpPr/>
          <p:nvPr/>
        </p:nvSpPr>
        <p:spPr>
          <a:xfrm>
            <a:off x="9086001" y="4804165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3BD9C23-FCDA-454B-B691-056241EBA57F}"/>
              </a:ext>
            </a:extLst>
          </p:cNvPr>
          <p:cNvSpPr/>
          <p:nvPr/>
        </p:nvSpPr>
        <p:spPr>
          <a:xfrm>
            <a:off x="8102503" y="1705199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EE0B238-12E6-4DD4-BC27-73831D667C4D}"/>
              </a:ext>
            </a:extLst>
          </p:cNvPr>
          <p:cNvSpPr/>
          <p:nvPr/>
        </p:nvSpPr>
        <p:spPr>
          <a:xfrm>
            <a:off x="8612866" y="156392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B4394A6-360A-4004-9615-E824EEFDB3C3}"/>
              </a:ext>
            </a:extLst>
          </p:cNvPr>
          <p:cNvSpPr/>
          <p:nvPr/>
        </p:nvSpPr>
        <p:spPr>
          <a:xfrm>
            <a:off x="8632477" y="253040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8214746-021C-4888-AF86-AF235CA3E660}"/>
              </a:ext>
            </a:extLst>
          </p:cNvPr>
          <p:cNvSpPr/>
          <p:nvPr/>
        </p:nvSpPr>
        <p:spPr>
          <a:xfrm>
            <a:off x="8927309" y="5329212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72B8A9B-0FE6-473C-8374-C18CAABC2A34}"/>
              </a:ext>
            </a:extLst>
          </p:cNvPr>
          <p:cNvSpPr/>
          <p:nvPr/>
        </p:nvSpPr>
        <p:spPr>
          <a:xfrm>
            <a:off x="9436110" y="5066688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1990ED0-6E7C-489F-AE69-EF06846FDF16}"/>
              </a:ext>
            </a:extLst>
          </p:cNvPr>
          <p:cNvSpPr/>
          <p:nvPr/>
        </p:nvSpPr>
        <p:spPr>
          <a:xfrm>
            <a:off x="9313684" y="5612535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2E7556E5-5FE4-465B-89B6-AC83B3328995}"/>
              </a:ext>
            </a:extLst>
          </p:cNvPr>
          <p:cNvSpPr/>
          <p:nvPr/>
        </p:nvSpPr>
        <p:spPr>
          <a:xfrm>
            <a:off x="8577200" y="4950469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1276F790-501F-4A18-934B-00234D3C39DA}"/>
              </a:ext>
            </a:extLst>
          </p:cNvPr>
          <p:cNvCxnSpPr>
            <a:cxnSpLocks/>
            <a:stCxn id="213" idx="0"/>
            <a:endCxn id="232" idx="3"/>
          </p:cNvCxnSpPr>
          <p:nvPr/>
        </p:nvCxnSpPr>
        <p:spPr>
          <a:xfrm flipV="1">
            <a:off x="8539714" y="1688801"/>
            <a:ext cx="94578" cy="4607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9173025-45AA-4B99-BA00-4DD3717A6F71}"/>
              </a:ext>
            </a:extLst>
          </p:cNvPr>
          <p:cNvCxnSpPr>
            <a:cxnSpLocks/>
            <a:stCxn id="213" idx="1"/>
            <a:endCxn id="231" idx="5"/>
          </p:cNvCxnSpPr>
          <p:nvPr/>
        </p:nvCxnSpPr>
        <p:spPr>
          <a:xfrm flipH="1" flipV="1">
            <a:off x="8227381" y="1830077"/>
            <a:ext cx="260607" cy="3409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43710DB-0A18-4B0A-AFA5-E6F574DDFD8B}"/>
              </a:ext>
            </a:extLst>
          </p:cNvPr>
          <p:cNvCxnSpPr>
            <a:cxnSpLocks/>
            <a:stCxn id="213" idx="3"/>
            <a:endCxn id="215" idx="7"/>
          </p:cNvCxnSpPr>
          <p:nvPr/>
        </p:nvCxnSpPr>
        <p:spPr>
          <a:xfrm flipH="1">
            <a:off x="8227759" y="2274461"/>
            <a:ext cx="260229" cy="1310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6CE2D71-EA67-442A-B30E-5F1802DF97B6}"/>
              </a:ext>
            </a:extLst>
          </p:cNvPr>
          <p:cNvCxnSpPr>
            <a:cxnSpLocks/>
            <a:stCxn id="233" idx="0"/>
            <a:endCxn id="213" idx="5"/>
          </p:cNvCxnSpPr>
          <p:nvPr/>
        </p:nvCxnSpPr>
        <p:spPr>
          <a:xfrm flipH="1" flipV="1">
            <a:off x="8591440" y="2274461"/>
            <a:ext cx="114189" cy="2559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7EE7CC2-2249-45D8-B4EA-9DBBB131ADD3}"/>
              </a:ext>
            </a:extLst>
          </p:cNvPr>
          <p:cNvCxnSpPr>
            <a:cxnSpLocks/>
            <a:stCxn id="213" idx="6"/>
            <a:endCxn id="214" idx="2"/>
          </p:cNvCxnSpPr>
          <p:nvPr/>
        </p:nvCxnSpPr>
        <p:spPr>
          <a:xfrm flipV="1">
            <a:off x="8612866" y="2100133"/>
            <a:ext cx="328129" cy="1226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A06AA0E-4C7E-464B-8A02-0DEF0560B872}"/>
              </a:ext>
            </a:extLst>
          </p:cNvPr>
          <p:cNvCxnSpPr>
            <a:cxnSpLocks/>
            <a:stCxn id="221" idx="5"/>
            <a:endCxn id="216" idx="2"/>
          </p:cNvCxnSpPr>
          <p:nvPr/>
        </p:nvCxnSpPr>
        <p:spPr>
          <a:xfrm>
            <a:off x="10558338" y="2576341"/>
            <a:ext cx="236197" cy="3036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A338079-2C8D-422F-8DF7-EEDB7F9837A9}"/>
              </a:ext>
            </a:extLst>
          </p:cNvPr>
          <p:cNvCxnSpPr>
            <a:cxnSpLocks/>
            <a:stCxn id="220" idx="7"/>
            <a:endCxn id="216" idx="2"/>
          </p:cNvCxnSpPr>
          <p:nvPr/>
        </p:nvCxnSpPr>
        <p:spPr>
          <a:xfrm flipV="1">
            <a:off x="10481750" y="2880028"/>
            <a:ext cx="312785" cy="1764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FFB3698-F07A-40F2-B60F-5CB9574CDCFE}"/>
              </a:ext>
            </a:extLst>
          </p:cNvPr>
          <p:cNvCxnSpPr>
            <a:cxnSpLocks/>
            <a:stCxn id="219" idx="0"/>
            <a:endCxn id="216" idx="4"/>
          </p:cNvCxnSpPr>
          <p:nvPr/>
        </p:nvCxnSpPr>
        <p:spPr>
          <a:xfrm flipV="1">
            <a:off x="10857809" y="2953180"/>
            <a:ext cx="9878" cy="2799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C370BA54-C7F4-4B56-BC49-C438CF79EC84}"/>
              </a:ext>
            </a:extLst>
          </p:cNvPr>
          <p:cNvCxnSpPr>
            <a:cxnSpLocks/>
            <a:stCxn id="216" idx="7"/>
            <a:endCxn id="217" idx="4"/>
          </p:cNvCxnSpPr>
          <p:nvPr/>
        </p:nvCxnSpPr>
        <p:spPr>
          <a:xfrm flipV="1">
            <a:off x="10919413" y="2508124"/>
            <a:ext cx="65120" cy="3201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A0E47F4-500A-4922-A7CA-6E515C3A3A37}"/>
              </a:ext>
            </a:extLst>
          </p:cNvPr>
          <p:cNvCxnSpPr>
            <a:cxnSpLocks/>
            <a:stCxn id="216" idx="6"/>
            <a:endCxn id="218" idx="2"/>
          </p:cNvCxnSpPr>
          <p:nvPr/>
        </p:nvCxnSpPr>
        <p:spPr>
          <a:xfrm flipV="1">
            <a:off x="10940839" y="2823575"/>
            <a:ext cx="234054" cy="564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B916E4D-D1B7-4867-A461-17398EE82460}"/>
              </a:ext>
            </a:extLst>
          </p:cNvPr>
          <p:cNvCxnSpPr>
            <a:cxnSpLocks/>
            <a:stCxn id="210" idx="0"/>
            <a:endCxn id="212" idx="4"/>
          </p:cNvCxnSpPr>
          <p:nvPr/>
        </p:nvCxnSpPr>
        <p:spPr>
          <a:xfrm flipH="1" flipV="1">
            <a:off x="8385261" y="3699023"/>
            <a:ext cx="138170" cy="23972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0A49E643-D1EB-4FB1-BB4F-C8DEA3441E59}"/>
              </a:ext>
            </a:extLst>
          </p:cNvPr>
          <p:cNvSpPr/>
          <p:nvPr/>
        </p:nvSpPr>
        <p:spPr>
          <a:xfrm>
            <a:off x="8528881" y="3286377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2C2F989E-1AA2-486E-9A43-F026FC6BD962}"/>
              </a:ext>
            </a:extLst>
          </p:cNvPr>
          <p:cNvCxnSpPr>
            <a:cxnSpLocks/>
            <a:stCxn id="212" idx="7"/>
            <a:endCxn id="249" idx="4"/>
          </p:cNvCxnSpPr>
          <p:nvPr/>
        </p:nvCxnSpPr>
        <p:spPr>
          <a:xfrm flipV="1">
            <a:off x="8436987" y="3432681"/>
            <a:ext cx="165046" cy="1414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EEB52B2-B21F-47C8-BCA6-E7CBD4176546}"/>
              </a:ext>
            </a:extLst>
          </p:cNvPr>
          <p:cNvCxnSpPr>
            <a:cxnSpLocks/>
            <a:stCxn id="212" idx="1"/>
            <a:endCxn id="211" idx="5"/>
          </p:cNvCxnSpPr>
          <p:nvPr/>
        </p:nvCxnSpPr>
        <p:spPr>
          <a:xfrm flipH="1" flipV="1">
            <a:off x="8031975" y="3520840"/>
            <a:ext cx="301560" cy="533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50EC0B8-810E-436E-B691-970C9EB85E1E}"/>
              </a:ext>
            </a:extLst>
          </p:cNvPr>
          <p:cNvCxnSpPr>
            <a:cxnSpLocks/>
            <a:stCxn id="212" idx="3"/>
            <a:endCxn id="209" idx="7"/>
          </p:cNvCxnSpPr>
          <p:nvPr/>
        </p:nvCxnSpPr>
        <p:spPr>
          <a:xfrm flipH="1">
            <a:off x="8058247" y="3677597"/>
            <a:ext cx="275288" cy="1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F878612-7099-42AD-9A70-A4F8F44A5B72}"/>
              </a:ext>
            </a:extLst>
          </p:cNvPr>
          <p:cNvCxnSpPr>
            <a:cxnSpLocks/>
            <a:stCxn id="223" idx="2"/>
            <a:endCxn id="226" idx="7"/>
          </p:cNvCxnSpPr>
          <p:nvPr/>
        </p:nvCxnSpPr>
        <p:spPr>
          <a:xfrm flipH="1">
            <a:off x="10060669" y="4369714"/>
            <a:ext cx="312785" cy="1764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EC9C6AED-44E6-4A98-9B48-99E01D120E3E}"/>
              </a:ext>
            </a:extLst>
          </p:cNvPr>
          <p:cNvCxnSpPr>
            <a:cxnSpLocks/>
            <a:stCxn id="227" idx="5"/>
            <a:endCxn id="223" idx="1"/>
          </p:cNvCxnSpPr>
          <p:nvPr/>
        </p:nvCxnSpPr>
        <p:spPr>
          <a:xfrm>
            <a:off x="10229779" y="4153172"/>
            <a:ext cx="165101" cy="1648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385C8AA-690C-40E7-A98B-A7C6D0BCC559}"/>
              </a:ext>
            </a:extLst>
          </p:cNvPr>
          <p:cNvCxnSpPr>
            <a:cxnSpLocks/>
            <a:stCxn id="224" idx="3"/>
            <a:endCxn id="223" idx="7"/>
          </p:cNvCxnSpPr>
          <p:nvPr/>
        </p:nvCxnSpPr>
        <p:spPr>
          <a:xfrm flipH="1">
            <a:off x="10498332" y="4176282"/>
            <a:ext cx="141027" cy="1417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D90A58-A114-4BE5-B5EA-F9E0D8806EF4}"/>
              </a:ext>
            </a:extLst>
          </p:cNvPr>
          <p:cNvCxnSpPr>
            <a:cxnSpLocks/>
            <a:stCxn id="225" idx="1"/>
            <a:endCxn id="223" idx="6"/>
          </p:cNvCxnSpPr>
          <p:nvPr/>
        </p:nvCxnSpPr>
        <p:spPr>
          <a:xfrm flipH="1" flipV="1">
            <a:off x="10519758" y="4369714"/>
            <a:ext cx="140021" cy="1263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BAF6047-623F-4136-89C6-B15CABB26148}"/>
              </a:ext>
            </a:extLst>
          </p:cNvPr>
          <p:cNvCxnSpPr>
            <a:cxnSpLocks/>
            <a:stCxn id="237" idx="5"/>
            <a:endCxn id="234" idx="2"/>
          </p:cNvCxnSpPr>
          <p:nvPr/>
        </p:nvCxnSpPr>
        <p:spPr>
          <a:xfrm>
            <a:off x="8702078" y="5075347"/>
            <a:ext cx="225231" cy="32701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41D23C57-A095-481D-B291-60D733B7EA76}"/>
              </a:ext>
            </a:extLst>
          </p:cNvPr>
          <p:cNvCxnSpPr>
            <a:cxnSpLocks/>
            <a:stCxn id="230" idx="4"/>
            <a:endCxn id="234" idx="0"/>
          </p:cNvCxnSpPr>
          <p:nvPr/>
        </p:nvCxnSpPr>
        <p:spPr>
          <a:xfrm flipH="1">
            <a:off x="9000461" y="4950469"/>
            <a:ext cx="158692" cy="378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671AB8E-731D-440E-85FE-E270E97BD38A}"/>
              </a:ext>
            </a:extLst>
          </p:cNvPr>
          <p:cNvCxnSpPr>
            <a:cxnSpLocks/>
            <a:stCxn id="229" idx="7"/>
            <a:endCxn id="234" idx="2"/>
          </p:cNvCxnSpPr>
          <p:nvPr/>
        </p:nvCxnSpPr>
        <p:spPr>
          <a:xfrm flipV="1">
            <a:off x="8565040" y="5402364"/>
            <a:ext cx="362269" cy="8529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4DC39CD-BAF0-4C9A-850A-89B2DD74CCF0}"/>
              </a:ext>
            </a:extLst>
          </p:cNvPr>
          <p:cNvCxnSpPr>
            <a:cxnSpLocks/>
            <a:stCxn id="228" idx="0"/>
            <a:endCxn id="234" idx="4"/>
          </p:cNvCxnSpPr>
          <p:nvPr/>
        </p:nvCxnSpPr>
        <p:spPr>
          <a:xfrm flipH="1" flipV="1">
            <a:off x="9000461" y="5475516"/>
            <a:ext cx="12388" cy="305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0F05579-EBE4-416C-B5E7-957D26029E21}"/>
              </a:ext>
            </a:extLst>
          </p:cNvPr>
          <p:cNvCxnSpPr>
            <a:cxnSpLocks/>
            <a:stCxn id="234" idx="6"/>
            <a:endCxn id="235" idx="3"/>
          </p:cNvCxnSpPr>
          <p:nvPr/>
        </p:nvCxnSpPr>
        <p:spPr>
          <a:xfrm flipV="1">
            <a:off x="9073613" y="5191566"/>
            <a:ext cx="383923" cy="2107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59AD352E-9813-461E-BF23-8D9B0C5CE313}"/>
              </a:ext>
            </a:extLst>
          </p:cNvPr>
          <p:cNvCxnSpPr>
            <a:cxnSpLocks/>
            <a:stCxn id="234" idx="5"/>
            <a:endCxn id="236" idx="1"/>
          </p:cNvCxnSpPr>
          <p:nvPr/>
        </p:nvCxnSpPr>
        <p:spPr>
          <a:xfrm>
            <a:off x="9052187" y="5454090"/>
            <a:ext cx="282923" cy="179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D5A20D3-AB41-4E8A-AF3D-0D3A71A3EB33}"/>
              </a:ext>
            </a:extLst>
          </p:cNvPr>
          <p:cNvSpPr/>
          <p:nvPr/>
        </p:nvSpPr>
        <p:spPr>
          <a:xfrm>
            <a:off x="10229779" y="2195357"/>
            <a:ext cx="1295282" cy="12658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C50ED94-0EFE-4EE6-A337-D481354541A0}"/>
              </a:ext>
            </a:extLst>
          </p:cNvPr>
          <p:cNvSpPr/>
          <p:nvPr/>
        </p:nvSpPr>
        <p:spPr>
          <a:xfrm>
            <a:off x="9798965" y="3732983"/>
            <a:ext cx="1295282" cy="12658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49" grpId="0" animBg="1"/>
      <p:bldP spid="2" grpId="0" animBg="1"/>
      <p:bldP spid="2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08433" y="125167"/>
            <a:ext cx="11994000" cy="559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Concept – Spatial-Configuration </a:t>
            </a:r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85842" y="431114"/>
            <a:ext cx="11487792" cy="55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>
              <a:lnSpc>
                <a:spcPts val="12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 Object: </a:t>
            </a:r>
          </a:p>
          <a:p>
            <a:pPr marL="895335" lvl="1" indent="-285750">
              <a:lnSpc>
                <a:spcPts val="12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 representation of a real-world phenomenon related to a specific location or geographical area</a:t>
            </a:r>
          </a:p>
          <a:p>
            <a:pPr marL="609585" lvl="1" indent="0">
              <a:lnSpc>
                <a:spcPts val="1200"/>
              </a:lnSpc>
              <a:spcBef>
                <a:spcPts val="2000"/>
              </a:spcBef>
              <a:buNone/>
            </a:pPr>
            <a:endParaRPr lang="en-US" sz="16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148;p26">
            <a:extLst>
              <a:ext uri="{FF2B5EF4-FFF2-40B4-BE49-F238E27FC236}">
                <a16:creationId xmlns:a16="http://schemas.microsoft.com/office/drawing/2014/main" id="{13340F3C-1B1F-411A-A044-042561F0A164}"/>
              </a:ext>
            </a:extLst>
          </p:cNvPr>
          <p:cNvSpPr txBox="1">
            <a:spLocks/>
          </p:cNvSpPr>
          <p:nvPr/>
        </p:nvSpPr>
        <p:spPr>
          <a:xfrm>
            <a:off x="174545" y="1212261"/>
            <a:ext cx="7341552" cy="483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•"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219170" marR="0" lvl="1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–"/>
              <a:defRPr sz="21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828754" marR="0" lvl="2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•"/>
              <a:defRPr sz="18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–"/>
              <a:defRPr sz="15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Microsoft Yahei"/>
              <a:buChar char="»"/>
              <a:defRPr sz="1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Spatial-configuration: Relative arrangement of spatial objects </a:t>
            </a:r>
          </a:p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Spatial-configuration is a fundamental component to measure spatial heterogeneity</a:t>
            </a:r>
          </a:p>
          <a:p>
            <a:pPr marL="285750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The dimension of spatial-configuration analysis may include: </a:t>
            </a:r>
          </a:p>
          <a:p>
            <a:pPr marL="895335" lvl="1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Spatial-graph-based-configuration (This work): </a:t>
            </a:r>
          </a:p>
          <a:p>
            <a:pPr marL="1504919" lvl="2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 Co-location, </a:t>
            </a:r>
          </a:p>
          <a:p>
            <a:pPr marL="2114504" lvl="3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subsets of spatial features frequently located together</a:t>
            </a:r>
            <a:endParaRPr lang="en-US" sz="14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504919" lvl="2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Spatial Network Strength </a:t>
            </a:r>
          </a:p>
          <a:p>
            <a:pPr marL="895335" lvl="1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Geometric-based-configuration (others):</a:t>
            </a:r>
          </a:p>
          <a:p>
            <a:pPr marL="1504919" lvl="2" indent="-285750">
              <a:spcBef>
                <a:spcPts val="20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Drug discovery, Convex hull analysis</a:t>
            </a:r>
          </a:p>
          <a:p>
            <a:pPr marL="1504919" lvl="2" indent="-285750">
              <a:spcBef>
                <a:spcPts val="2000"/>
              </a:spcBef>
              <a:buClr>
                <a:schemeClr val="accent1"/>
              </a:buClr>
            </a:pPr>
            <a:endParaRPr lang="en-US" sz="14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CC44CE-DBB2-44C8-BECE-1F26DB59A43C}"/>
              </a:ext>
            </a:extLst>
          </p:cNvPr>
          <p:cNvSpPr/>
          <p:nvPr/>
        </p:nvSpPr>
        <p:spPr>
          <a:xfrm>
            <a:off x="7538090" y="1482931"/>
            <a:ext cx="4370438" cy="480480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EA7FF04-E85E-448A-9AF3-2EB3FC9AEBE5}"/>
              </a:ext>
            </a:extLst>
          </p:cNvPr>
          <p:cNvSpPr/>
          <p:nvPr/>
        </p:nvSpPr>
        <p:spPr>
          <a:xfrm>
            <a:off x="7933369" y="3782168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A3A4ED1-F8FB-40F2-AA4F-DDB9211567B5}"/>
              </a:ext>
            </a:extLst>
          </p:cNvPr>
          <p:cNvSpPr/>
          <p:nvPr/>
        </p:nvSpPr>
        <p:spPr>
          <a:xfrm>
            <a:off x="8450279" y="3938745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18CBF12-BF37-412E-ADE4-D34BA3B859BF}"/>
              </a:ext>
            </a:extLst>
          </p:cNvPr>
          <p:cNvSpPr/>
          <p:nvPr/>
        </p:nvSpPr>
        <p:spPr>
          <a:xfrm>
            <a:off x="7907097" y="3395962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2AB4F65-59E1-4EC2-8E5D-C24950835DDE}"/>
              </a:ext>
            </a:extLst>
          </p:cNvPr>
          <p:cNvSpPr/>
          <p:nvPr/>
        </p:nvSpPr>
        <p:spPr>
          <a:xfrm>
            <a:off x="8312109" y="3552719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827F44-E70C-4336-A08B-5DB30D9D9C36}"/>
              </a:ext>
            </a:extLst>
          </p:cNvPr>
          <p:cNvSpPr/>
          <p:nvPr/>
        </p:nvSpPr>
        <p:spPr>
          <a:xfrm>
            <a:off x="8466562" y="2149583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C3B198A-DABB-4CF5-B571-87727A89BBFF}"/>
              </a:ext>
            </a:extLst>
          </p:cNvPr>
          <p:cNvSpPr/>
          <p:nvPr/>
        </p:nvSpPr>
        <p:spPr>
          <a:xfrm>
            <a:off x="8940995" y="2026981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FA4F710-C8FA-4B13-9DA6-DFE3803E0ABA}"/>
              </a:ext>
            </a:extLst>
          </p:cNvPr>
          <p:cNvSpPr/>
          <p:nvPr/>
        </p:nvSpPr>
        <p:spPr>
          <a:xfrm>
            <a:off x="8102881" y="2384100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AAE9F1A-7CA1-40F1-B54F-4C5B225A18FE}"/>
              </a:ext>
            </a:extLst>
          </p:cNvPr>
          <p:cNvSpPr/>
          <p:nvPr/>
        </p:nvSpPr>
        <p:spPr>
          <a:xfrm>
            <a:off x="10794535" y="2806876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9119B-8F88-4C0E-9DB4-992567A3197B}"/>
              </a:ext>
            </a:extLst>
          </p:cNvPr>
          <p:cNvSpPr/>
          <p:nvPr/>
        </p:nvSpPr>
        <p:spPr>
          <a:xfrm>
            <a:off x="10911381" y="2361820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E47714A-8D3E-45B5-B95D-3F7B9AE6DF55}"/>
              </a:ext>
            </a:extLst>
          </p:cNvPr>
          <p:cNvSpPr/>
          <p:nvPr/>
        </p:nvSpPr>
        <p:spPr>
          <a:xfrm>
            <a:off x="11174893" y="275042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AA37F9B-A3F1-412E-BF99-BA32E3A7C849}"/>
              </a:ext>
            </a:extLst>
          </p:cNvPr>
          <p:cNvSpPr/>
          <p:nvPr/>
        </p:nvSpPr>
        <p:spPr>
          <a:xfrm>
            <a:off x="10784657" y="3233166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17706A8-7948-4663-AF4A-0A20F104249C}"/>
              </a:ext>
            </a:extLst>
          </p:cNvPr>
          <p:cNvSpPr/>
          <p:nvPr/>
        </p:nvSpPr>
        <p:spPr>
          <a:xfrm>
            <a:off x="10356872" y="3035028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209028D-3C8A-4A4F-9531-2DF930A1AA7A}"/>
              </a:ext>
            </a:extLst>
          </p:cNvPr>
          <p:cNvSpPr/>
          <p:nvPr/>
        </p:nvSpPr>
        <p:spPr>
          <a:xfrm>
            <a:off x="10433460" y="245146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31" name="Picture 130" descr="Text&#10;&#10;Description automatically generated">
            <a:extLst>
              <a:ext uri="{FF2B5EF4-FFF2-40B4-BE49-F238E27FC236}">
                <a16:creationId xmlns:a16="http://schemas.microsoft.com/office/drawing/2014/main" id="{5B95A177-B418-4EB3-A7B9-B09E6431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32" y="5107414"/>
            <a:ext cx="1756545" cy="1180324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D7E38920-8BDD-4DA6-94AB-5B5880BBB5F2}"/>
              </a:ext>
            </a:extLst>
          </p:cNvPr>
          <p:cNvSpPr/>
          <p:nvPr/>
        </p:nvSpPr>
        <p:spPr>
          <a:xfrm>
            <a:off x="10373454" y="4296562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30D5FA-A78C-454B-80EF-8490228A74A1}"/>
              </a:ext>
            </a:extLst>
          </p:cNvPr>
          <p:cNvSpPr/>
          <p:nvPr/>
        </p:nvSpPr>
        <p:spPr>
          <a:xfrm>
            <a:off x="10617933" y="405140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87DD2A2-989E-4DD4-ACAD-E5C282DA3382}"/>
              </a:ext>
            </a:extLst>
          </p:cNvPr>
          <p:cNvSpPr/>
          <p:nvPr/>
        </p:nvSpPr>
        <p:spPr>
          <a:xfrm>
            <a:off x="10638353" y="4474600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CABCD21-13CA-47D3-B619-25D7C5E98CC2}"/>
              </a:ext>
            </a:extLst>
          </p:cNvPr>
          <p:cNvSpPr/>
          <p:nvPr/>
        </p:nvSpPr>
        <p:spPr>
          <a:xfrm>
            <a:off x="9935791" y="452471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3E7F08A-AD66-4B05-B614-D3BC5113FA2B}"/>
              </a:ext>
            </a:extLst>
          </p:cNvPr>
          <p:cNvSpPr/>
          <p:nvPr/>
        </p:nvSpPr>
        <p:spPr>
          <a:xfrm>
            <a:off x="10104901" y="402829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CE79EF2-4AA8-486A-9798-AAB94EE0549D}"/>
              </a:ext>
            </a:extLst>
          </p:cNvPr>
          <p:cNvSpPr/>
          <p:nvPr/>
        </p:nvSpPr>
        <p:spPr>
          <a:xfrm>
            <a:off x="8939697" y="5781107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AAD0C6C-4384-4A04-A4C0-601036CE70DF}"/>
              </a:ext>
            </a:extLst>
          </p:cNvPr>
          <p:cNvSpPr/>
          <p:nvPr/>
        </p:nvSpPr>
        <p:spPr>
          <a:xfrm>
            <a:off x="8440162" y="5466231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D043718-0F91-4ACE-93C5-A8AFB39928BD}"/>
              </a:ext>
            </a:extLst>
          </p:cNvPr>
          <p:cNvSpPr/>
          <p:nvPr/>
        </p:nvSpPr>
        <p:spPr>
          <a:xfrm>
            <a:off x="9086001" y="4804165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7AED27EB-E8B7-463E-86CE-AD25A874A319}"/>
              </a:ext>
            </a:extLst>
          </p:cNvPr>
          <p:cNvSpPr/>
          <p:nvPr/>
        </p:nvSpPr>
        <p:spPr>
          <a:xfrm>
            <a:off x="8102503" y="1705199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7BB15FC-520F-49E1-BDAE-0B93B11A0D1E}"/>
              </a:ext>
            </a:extLst>
          </p:cNvPr>
          <p:cNvSpPr/>
          <p:nvPr/>
        </p:nvSpPr>
        <p:spPr>
          <a:xfrm>
            <a:off x="8612866" y="1563923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BEDCEE3-42F3-4966-9D3F-F01D4BEC4881}"/>
              </a:ext>
            </a:extLst>
          </p:cNvPr>
          <p:cNvSpPr/>
          <p:nvPr/>
        </p:nvSpPr>
        <p:spPr>
          <a:xfrm>
            <a:off x="8632477" y="2530404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16434EB-B618-4ADE-9748-F367C167D676}"/>
              </a:ext>
            </a:extLst>
          </p:cNvPr>
          <p:cNvSpPr/>
          <p:nvPr/>
        </p:nvSpPr>
        <p:spPr>
          <a:xfrm>
            <a:off x="8927309" y="5329212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648126D-3EAA-4E2E-8376-1CFC080D1B9B}"/>
              </a:ext>
            </a:extLst>
          </p:cNvPr>
          <p:cNvSpPr/>
          <p:nvPr/>
        </p:nvSpPr>
        <p:spPr>
          <a:xfrm>
            <a:off x="9436110" y="5066688"/>
            <a:ext cx="146304" cy="146304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72746E9-94A6-4542-9095-BD4E073B1BEA}"/>
              </a:ext>
            </a:extLst>
          </p:cNvPr>
          <p:cNvSpPr/>
          <p:nvPr/>
        </p:nvSpPr>
        <p:spPr>
          <a:xfrm>
            <a:off x="9313684" y="5612535"/>
            <a:ext cx="146304" cy="14630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32E42E4-D6DD-487E-89A1-F4FABEFA9B96}"/>
              </a:ext>
            </a:extLst>
          </p:cNvPr>
          <p:cNvSpPr/>
          <p:nvPr/>
        </p:nvSpPr>
        <p:spPr>
          <a:xfrm>
            <a:off x="8577200" y="4950469"/>
            <a:ext cx="146304" cy="14630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F645702-CC32-40DF-A3AD-83FB784BE733}"/>
              </a:ext>
            </a:extLst>
          </p:cNvPr>
          <p:cNvCxnSpPr>
            <a:cxnSpLocks/>
            <a:stCxn id="122" idx="0"/>
            <a:endCxn id="141" idx="3"/>
          </p:cNvCxnSpPr>
          <p:nvPr/>
        </p:nvCxnSpPr>
        <p:spPr>
          <a:xfrm flipV="1">
            <a:off x="8539714" y="1688801"/>
            <a:ext cx="94578" cy="4607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A9B3627-465D-4D05-9E37-3E12E8551AF6}"/>
              </a:ext>
            </a:extLst>
          </p:cNvPr>
          <p:cNvCxnSpPr>
            <a:cxnSpLocks/>
            <a:stCxn id="122" idx="1"/>
            <a:endCxn id="140" idx="5"/>
          </p:cNvCxnSpPr>
          <p:nvPr/>
        </p:nvCxnSpPr>
        <p:spPr>
          <a:xfrm flipH="1" flipV="1">
            <a:off x="8227381" y="1830077"/>
            <a:ext cx="260607" cy="3409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5964486-952B-4111-84E0-F187CB7386AB}"/>
              </a:ext>
            </a:extLst>
          </p:cNvPr>
          <p:cNvCxnSpPr>
            <a:cxnSpLocks/>
            <a:stCxn id="122" idx="3"/>
            <a:endCxn id="124" idx="7"/>
          </p:cNvCxnSpPr>
          <p:nvPr/>
        </p:nvCxnSpPr>
        <p:spPr>
          <a:xfrm flipH="1">
            <a:off x="8227759" y="2274461"/>
            <a:ext cx="260229" cy="1310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ED7614B-E57A-49B2-BC94-61951AB57734}"/>
              </a:ext>
            </a:extLst>
          </p:cNvPr>
          <p:cNvCxnSpPr>
            <a:cxnSpLocks/>
            <a:stCxn id="142" idx="0"/>
            <a:endCxn id="122" idx="5"/>
          </p:cNvCxnSpPr>
          <p:nvPr/>
        </p:nvCxnSpPr>
        <p:spPr>
          <a:xfrm flipH="1" flipV="1">
            <a:off x="8591440" y="2274461"/>
            <a:ext cx="114189" cy="2559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D40D096-98C6-4E88-BAF8-F074105E3F4F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 flipV="1">
            <a:off x="8612866" y="2100133"/>
            <a:ext cx="328129" cy="1226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264FAF1-C6C7-4603-89E6-85E9B6BA66BD}"/>
              </a:ext>
            </a:extLst>
          </p:cNvPr>
          <p:cNvCxnSpPr>
            <a:cxnSpLocks/>
            <a:stCxn id="130" idx="5"/>
            <a:endCxn id="125" idx="2"/>
          </p:cNvCxnSpPr>
          <p:nvPr/>
        </p:nvCxnSpPr>
        <p:spPr>
          <a:xfrm>
            <a:off x="10558338" y="2576341"/>
            <a:ext cx="236197" cy="3036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2764EB-B309-4E09-8816-EB21BB7E122B}"/>
              </a:ext>
            </a:extLst>
          </p:cNvPr>
          <p:cNvCxnSpPr>
            <a:cxnSpLocks/>
            <a:stCxn id="129" idx="7"/>
            <a:endCxn id="125" idx="2"/>
          </p:cNvCxnSpPr>
          <p:nvPr/>
        </p:nvCxnSpPr>
        <p:spPr>
          <a:xfrm flipV="1">
            <a:off x="10481750" y="2880028"/>
            <a:ext cx="312785" cy="1764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9595087-5C6D-42E4-85FD-7FAB81944978}"/>
              </a:ext>
            </a:extLst>
          </p:cNvPr>
          <p:cNvCxnSpPr>
            <a:cxnSpLocks/>
            <a:stCxn id="128" idx="0"/>
            <a:endCxn id="125" idx="4"/>
          </p:cNvCxnSpPr>
          <p:nvPr/>
        </p:nvCxnSpPr>
        <p:spPr>
          <a:xfrm flipV="1">
            <a:off x="10857809" y="2953180"/>
            <a:ext cx="9878" cy="2799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E597B72-FBFF-4F75-AB4A-2CBF65EB6871}"/>
              </a:ext>
            </a:extLst>
          </p:cNvPr>
          <p:cNvCxnSpPr>
            <a:cxnSpLocks/>
            <a:stCxn id="125" idx="7"/>
            <a:endCxn id="126" idx="4"/>
          </p:cNvCxnSpPr>
          <p:nvPr/>
        </p:nvCxnSpPr>
        <p:spPr>
          <a:xfrm flipV="1">
            <a:off x="10919413" y="2508124"/>
            <a:ext cx="65120" cy="3201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D4D1AF-9856-45E9-BED9-D4295AE173B6}"/>
              </a:ext>
            </a:extLst>
          </p:cNvPr>
          <p:cNvCxnSpPr>
            <a:cxnSpLocks/>
            <a:stCxn id="125" idx="6"/>
            <a:endCxn id="127" idx="2"/>
          </p:cNvCxnSpPr>
          <p:nvPr/>
        </p:nvCxnSpPr>
        <p:spPr>
          <a:xfrm flipV="1">
            <a:off x="10940839" y="2823575"/>
            <a:ext cx="234054" cy="564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CADDCE-B8A1-42C6-BB62-F7C7B81C0EDD}"/>
              </a:ext>
            </a:extLst>
          </p:cNvPr>
          <p:cNvCxnSpPr>
            <a:cxnSpLocks/>
            <a:stCxn id="119" idx="0"/>
            <a:endCxn id="121" idx="4"/>
          </p:cNvCxnSpPr>
          <p:nvPr/>
        </p:nvCxnSpPr>
        <p:spPr>
          <a:xfrm flipH="1" flipV="1">
            <a:off x="8385261" y="3699023"/>
            <a:ext cx="138170" cy="23972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55CEE10B-154A-4CE6-AB3C-4E93DEC248EC}"/>
              </a:ext>
            </a:extLst>
          </p:cNvPr>
          <p:cNvSpPr/>
          <p:nvPr/>
        </p:nvSpPr>
        <p:spPr>
          <a:xfrm>
            <a:off x="8528881" y="3286377"/>
            <a:ext cx="146304" cy="146304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DE330B9-6699-4E1E-B683-ECB592A17B4D}"/>
              </a:ext>
            </a:extLst>
          </p:cNvPr>
          <p:cNvCxnSpPr>
            <a:cxnSpLocks/>
            <a:stCxn id="121" idx="7"/>
            <a:endCxn id="160" idx="4"/>
          </p:cNvCxnSpPr>
          <p:nvPr/>
        </p:nvCxnSpPr>
        <p:spPr>
          <a:xfrm flipV="1">
            <a:off x="8436987" y="3432681"/>
            <a:ext cx="165046" cy="1414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F21B5EC-5C8B-4AC0-9ABE-6FD182219BE1}"/>
              </a:ext>
            </a:extLst>
          </p:cNvPr>
          <p:cNvCxnSpPr>
            <a:cxnSpLocks/>
            <a:stCxn id="121" idx="1"/>
            <a:endCxn id="120" idx="5"/>
          </p:cNvCxnSpPr>
          <p:nvPr/>
        </p:nvCxnSpPr>
        <p:spPr>
          <a:xfrm flipH="1" flipV="1">
            <a:off x="8031975" y="3520840"/>
            <a:ext cx="301560" cy="533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F4BCAA8-2409-47E7-8BB2-0F889605C7BF}"/>
              </a:ext>
            </a:extLst>
          </p:cNvPr>
          <p:cNvCxnSpPr>
            <a:cxnSpLocks/>
            <a:stCxn id="121" idx="3"/>
            <a:endCxn id="118" idx="7"/>
          </p:cNvCxnSpPr>
          <p:nvPr/>
        </p:nvCxnSpPr>
        <p:spPr>
          <a:xfrm flipH="1">
            <a:off x="8058247" y="3677597"/>
            <a:ext cx="275288" cy="1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32BFB11-BE13-4008-86F8-BB12F39D1849}"/>
              </a:ext>
            </a:extLst>
          </p:cNvPr>
          <p:cNvCxnSpPr>
            <a:cxnSpLocks/>
            <a:stCxn id="132" idx="2"/>
            <a:endCxn id="135" idx="7"/>
          </p:cNvCxnSpPr>
          <p:nvPr/>
        </p:nvCxnSpPr>
        <p:spPr>
          <a:xfrm flipH="1">
            <a:off x="10060669" y="4369714"/>
            <a:ext cx="312785" cy="1764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8CFE0D3-73CF-4811-B000-7012EB910EF2}"/>
              </a:ext>
            </a:extLst>
          </p:cNvPr>
          <p:cNvCxnSpPr>
            <a:cxnSpLocks/>
            <a:stCxn id="136" idx="5"/>
            <a:endCxn id="132" idx="1"/>
          </p:cNvCxnSpPr>
          <p:nvPr/>
        </p:nvCxnSpPr>
        <p:spPr>
          <a:xfrm>
            <a:off x="10229779" y="4153172"/>
            <a:ext cx="165101" cy="1648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3CA1D7F-D2DE-4DEA-B99A-BCCB97A26DB3}"/>
              </a:ext>
            </a:extLst>
          </p:cNvPr>
          <p:cNvCxnSpPr>
            <a:cxnSpLocks/>
            <a:stCxn id="133" idx="3"/>
            <a:endCxn id="132" idx="7"/>
          </p:cNvCxnSpPr>
          <p:nvPr/>
        </p:nvCxnSpPr>
        <p:spPr>
          <a:xfrm flipH="1">
            <a:off x="10498332" y="4176282"/>
            <a:ext cx="141027" cy="141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D992940-4B4A-4F91-B2C1-713A488FBD34}"/>
              </a:ext>
            </a:extLst>
          </p:cNvPr>
          <p:cNvCxnSpPr>
            <a:cxnSpLocks/>
            <a:stCxn id="134" idx="1"/>
            <a:endCxn id="132" idx="6"/>
          </p:cNvCxnSpPr>
          <p:nvPr/>
        </p:nvCxnSpPr>
        <p:spPr>
          <a:xfrm flipH="1" flipV="1">
            <a:off x="10519758" y="4369714"/>
            <a:ext cx="140021" cy="126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3A7014A-6D9D-4775-B7FC-4360AC2301BE}"/>
              </a:ext>
            </a:extLst>
          </p:cNvPr>
          <p:cNvCxnSpPr>
            <a:cxnSpLocks/>
            <a:stCxn id="146" idx="5"/>
            <a:endCxn id="143" idx="2"/>
          </p:cNvCxnSpPr>
          <p:nvPr/>
        </p:nvCxnSpPr>
        <p:spPr>
          <a:xfrm>
            <a:off x="8702078" y="5075347"/>
            <a:ext cx="225231" cy="32701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41958D-C055-4B9E-9EE8-49F77B7D3DAF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 flipH="1">
            <a:off x="9000461" y="4950469"/>
            <a:ext cx="158692" cy="3787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80FD51F-7077-4229-8B7A-7B485C9D6C26}"/>
              </a:ext>
            </a:extLst>
          </p:cNvPr>
          <p:cNvCxnSpPr>
            <a:cxnSpLocks/>
            <a:stCxn id="138" idx="7"/>
            <a:endCxn id="143" idx="2"/>
          </p:cNvCxnSpPr>
          <p:nvPr/>
        </p:nvCxnSpPr>
        <p:spPr>
          <a:xfrm flipV="1">
            <a:off x="8565040" y="5402364"/>
            <a:ext cx="362269" cy="852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0CA30D5-787F-476C-88AD-022AF5BD40B0}"/>
              </a:ext>
            </a:extLst>
          </p:cNvPr>
          <p:cNvCxnSpPr>
            <a:cxnSpLocks/>
            <a:stCxn id="137" idx="0"/>
            <a:endCxn id="143" idx="4"/>
          </p:cNvCxnSpPr>
          <p:nvPr/>
        </p:nvCxnSpPr>
        <p:spPr>
          <a:xfrm flipH="1" flipV="1">
            <a:off x="9000461" y="5475516"/>
            <a:ext cx="12388" cy="3055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16D74FB-BC56-4C67-95D3-6387D2E540DB}"/>
              </a:ext>
            </a:extLst>
          </p:cNvPr>
          <p:cNvCxnSpPr>
            <a:cxnSpLocks/>
            <a:stCxn id="143" idx="6"/>
            <a:endCxn id="144" idx="3"/>
          </p:cNvCxnSpPr>
          <p:nvPr/>
        </p:nvCxnSpPr>
        <p:spPr>
          <a:xfrm flipV="1">
            <a:off x="9073613" y="5191566"/>
            <a:ext cx="383923" cy="2107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E070CC3-82F8-4F75-886B-E96A9D0986E6}"/>
              </a:ext>
            </a:extLst>
          </p:cNvPr>
          <p:cNvCxnSpPr>
            <a:cxnSpLocks/>
            <a:stCxn id="143" idx="5"/>
            <a:endCxn id="145" idx="1"/>
          </p:cNvCxnSpPr>
          <p:nvPr/>
        </p:nvCxnSpPr>
        <p:spPr>
          <a:xfrm>
            <a:off x="9052187" y="5454090"/>
            <a:ext cx="282923" cy="17987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9524B66-0A39-45D5-8C20-B580A2BAEEDB}"/>
              </a:ext>
            </a:extLst>
          </p:cNvPr>
          <p:cNvCxnSpPr>
            <a:cxnSpLocks/>
            <a:stCxn id="138" idx="5"/>
            <a:endCxn id="137" idx="1"/>
          </p:cNvCxnSpPr>
          <p:nvPr/>
        </p:nvCxnSpPr>
        <p:spPr>
          <a:xfrm>
            <a:off x="8565040" y="5591109"/>
            <a:ext cx="396083" cy="2114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A1392C7-492F-43E0-A026-A00DDB97BAE9}"/>
              </a:ext>
            </a:extLst>
          </p:cNvPr>
          <p:cNvCxnSpPr>
            <a:cxnSpLocks/>
            <a:stCxn id="137" idx="6"/>
            <a:endCxn id="145" idx="3"/>
          </p:cNvCxnSpPr>
          <p:nvPr/>
        </p:nvCxnSpPr>
        <p:spPr>
          <a:xfrm flipV="1">
            <a:off x="9086001" y="5737413"/>
            <a:ext cx="249109" cy="1168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8816E7F-CCAB-4116-8058-7E84FECAF2DF}"/>
              </a:ext>
            </a:extLst>
          </p:cNvPr>
          <p:cNvCxnSpPr>
            <a:cxnSpLocks/>
            <a:stCxn id="145" idx="7"/>
            <a:endCxn id="144" idx="4"/>
          </p:cNvCxnSpPr>
          <p:nvPr/>
        </p:nvCxnSpPr>
        <p:spPr>
          <a:xfrm flipV="1">
            <a:off x="9438562" y="5212992"/>
            <a:ext cx="70700" cy="420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295620" y="-22430"/>
            <a:ext cx="11994000" cy="559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Concept – Spatial-Configuration-Based Classification</a:t>
            </a:r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87704" y="359251"/>
            <a:ext cx="11967406" cy="5228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>
              <a:lnSpc>
                <a:spcPts val="8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Spatial-configuration-based classification: </a:t>
            </a:r>
          </a:p>
          <a:p>
            <a:pPr marL="895335" lvl="1" indent="-285750">
              <a:lnSpc>
                <a:spcPts val="8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of classifying data into a given number of classes according to spatial arrangement</a:t>
            </a:r>
          </a:p>
          <a:p>
            <a:pPr marL="1504919" lvl="2" indent="-285750">
              <a:lnSpc>
                <a:spcPts val="800"/>
              </a:lnSpc>
              <a:spcBef>
                <a:spcPts val="2000"/>
              </a:spcBef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Example, A decision tree is a supervised machine learning technique that predicts the class label of data objects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96AC0D70-60AA-442E-8BD5-E93DF32053C2}"/>
              </a:ext>
            </a:extLst>
          </p:cNvPr>
          <p:cNvSpPr txBox="1">
            <a:spLocks/>
          </p:cNvSpPr>
          <p:nvPr/>
        </p:nvSpPr>
        <p:spPr>
          <a:xfrm>
            <a:off x="9902687" y="59985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dirty="0"/>
              <a:t>9</a:t>
            </a:r>
          </a:p>
        </p:txBody>
      </p:sp>
      <p:sp>
        <p:nvSpPr>
          <p:cNvPr id="10" name="Google Shape;156;p4">
            <a:extLst>
              <a:ext uri="{FF2B5EF4-FFF2-40B4-BE49-F238E27FC236}">
                <a16:creationId xmlns:a16="http://schemas.microsoft.com/office/drawing/2014/main" id="{0F125BDD-5273-4E75-9877-DA9BCF96A9E9}"/>
              </a:ext>
            </a:extLst>
          </p:cNvPr>
          <p:cNvSpPr txBox="1"/>
          <p:nvPr/>
        </p:nvSpPr>
        <p:spPr>
          <a:xfrm>
            <a:off x="-472209" y="5994889"/>
            <a:ext cx="39400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</a:t>
            </a: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Multi-category point patterns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56;p4">
            <a:extLst>
              <a:ext uri="{FF2B5EF4-FFF2-40B4-BE49-F238E27FC236}">
                <a16:creationId xmlns:a16="http://schemas.microsoft.com/office/drawing/2014/main" id="{366EF5A1-85A4-4B7A-9050-5CE7C1BB5AAA}"/>
              </a:ext>
            </a:extLst>
          </p:cNvPr>
          <p:cNvSpPr txBox="1"/>
          <p:nvPr/>
        </p:nvSpPr>
        <p:spPr>
          <a:xfrm rot="16200000">
            <a:off x="-428818" y="2575450"/>
            <a:ext cx="16445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 . </a:t>
            </a:r>
            <a:r>
              <a:rPr lang="en-US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1</a:t>
            </a:r>
            <a:endParaRPr sz="12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6;p4">
            <a:extLst>
              <a:ext uri="{FF2B5EF4-FFF2-40B4-BE49-F238E27FC236}">
                <a16:creationId xmlns:a16="http://schemas.microsoft.com/office/drawing/2014/main" id="{A0BB4C84-7902-406D-AD25-CF91343B4108}"/>
              </a:ext>
            </a:extLst>
          </p:cNvPr>
          <p:cNvSpPr txBox="1"/>
          <p:nvPr/>
        </p:nvSpPr>
        <p:spPr>
          <a:xfrm rot="16200000">
            <a:off x="-372795" y="4711818"/>
            <a:ext cx="16445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a2 . </a:t>
            </a:r>
            <a:r>
              <a:rPr lang="en-US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2</a:t>
            </a:r>
            <a:endParaRPr sz="12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8364BD-71FE-46FD-B9AA-1F53FCCABEF7}"/>
              </a:ext>
            </a:extLst>
          </p:cNvPr>
          <p:cNvGrpSpPr/>
          <p:nvPr/>
        </p:nvGrpSpPr>
        <p:grpSpPr>
          <a:xfrm>
            <a:off x="7481885" y="2462107"/>
            <a:ext cx="3765184" cy="1933785"/>
            <a:chOff x="4092731" y="2863401"/>
            <a:chExt cx="3765184" cy="19337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11CCC3-105B-4034-99D0-8FF31F44A18C}"/>
                </a:ext>
              </a:extLst>
            </p:cNvPr>
            <p:cNvGrpSpPr/>
            <p:nvPr/>
          </p:nvGrpSpPr>
          <p:grpSpPr>
            <a:xfrm>
              <a:off x="4092731" y="2863401"/>
              <a:ext cx="3765184" cy="1933785"/>
              <a:chOff x="3718290" y="534659"/>
              <a:chExt cx="3765184" cy="193378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545B5A-A5A7-47C2-8EB5-093BDD2041C7}"/>
                  </a:ext>
                </a:extLst>
              </p:cNvPr>
              <p:cNvGrpSpPr/>
              <p:nvPr/>
            </p:nvGrpSpPr>
            <p:grpSpPr>
              <a:xfrm>
                <a:off x="3718290" y="534659"/>
                <a:ext cx="3765184" cy="1933785"/>
                <a:chOff x="7446461" y="1378409"/>
                <a:chExt cx="10040491" cy="515675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1D481F7-D178-488B-83AA-597610662C52}"/>
                    </a:ext>
                  </a:extLst>
                </p:cNvPr>
                <p:cNvSpPr/>
                <p:nvPr/>
              </p:nvSpPr>
              <p:spPr>
                <a:xfrm>
                  <a:off x="7959986" y="5785697"/>
                  <a:ext cx="2557536" cy="7494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Class 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47FBAEE-FAF2-47D5-AAE1-81FD56530396}"/>
                    </a:ext>
                  </a:extLst>
                </p:cNvPr>
                <p:cNvSpPr/>
                <p:nvPr/>
              </p:nvSpPr>
              <p:spPr>
                <a:xfrm>
                  <a:off x="7446461" y="1923693"/>
                  <a:ext cx="10040491" cy="144394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B911FA-6CF1-46F2-9476-B5C64F1D2A98}"/>
                    </a:ext>
                  </a:extLst>
                </p:cNvPr>
                <p:cNvCxnSpPr>
                  <a:cxnSpLocks/>
                  <a:stCxn id="37" idx="2"/>
                </p:cNvCxnSpPr>
                <p:nvPr/>
              </p:nvCxnSpPr>
              <p:spPr>
                <a:xfrm flipH="1">
                  <a:off x="10094080" y="3367642"/>
                  <a:ext cx="2372627" cy="2391162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3A95A3D-FA7A-48A7-910A-932D7AEEB1B9}"/>
                    </a:ext>
                  </a:extLst>
                </p:cNvPr>
                <p:cNvCxnSpPr>
                  <a:cxnSpLocks/>
                  <a:stCxn id="37" idx="2"/>
                </p:cNvCxnSpPr>
                <p:nvPr/>
              </p:nvCxnSpPr>
              <p:spPr>
                <a:xfrm>
                  <a:off x="12466706" y="3367642"/>
                  <a:ext cx="2078152" cy="234680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496E6FA-C63D-4FCA-A62A-D7AF6FDBE85C}"/>
                    </a:ext>
                  </a:extLst>
                </p:cNvPr>
                <p:cNvSpPr txBox="1"/>
                <p:nvPr/>
              </p:nvSpPr>
              <p:spPr>
                <a:xfrm rot="18818677">
                  <a:off x="9347761" y="3135231"/>
                  <a:ext cx="4498529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False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A2B9A15-40A3-430C-AF7F-627BBBB68AC1}"/>
                    </a:ext>
                  </a:extLst>
                </p:cNvPr>
                <p:cNvSpPr txBox="1"/>
                <p:nvPr/>
              </p:nvSpPr>
              <p:spPr>
                <a:xfrm rot="3033215">
                  <a:off x="13056568" y="4084226"/>
                  <a:ext cx="1760906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True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D463C2-7207-4F8E-B51D-197B83BA45DC}"/>
                  </a:ext>
                </a:extLst>
              </p:cNvPr>
              <p:cNvSpPr txBox="1"/>
              <p:nvPr/>
            </p:nvSpPr>
            <p:spPr>
              <a:xfrm>
                <a:off x="4711147" y="862794"/>
                <a:ext cx="19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3D2B46A-D81D-48C9-B443-1AC3A6D92732}"/>
                    </a:ext>
                  </a:extLst>
                </p:cNvPr>
                <p:cNvSpPr txBox="1"/>
                <p:nvPr/>
              </p:nvSpPr>
              <p:spPr>
                <a:xfrm>
                  <a:off x="4430016" y="3043266"/>
                  <a:ext cx="30906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n-lt"/>
                    </a:rPr>
                    <a:t>Colocation between</a:t>
                  </a:r>
                </a:p>
                <a:p>
                  <a:pPr marR="0" lvl="0" algn="ctr"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0" i="0" u="none" strike="noStrike" dirty="0">
                      <a:solidFill>
                        <a:srgbClr val="000000"/>
                      </a:solidFill>
                      <a:effectLst/>
                      <a:latin typeface="+mn-lt"/>
                    </a:rPr>
                    <a:t>(Helper T Cell, </a:t>
                  </a:r>
                  <a:r>
                    <a:rPr lang="en-US" b="0" i="0" u="none" strike="noStrike" dirty="0">
                      <a:solidFill>
                        <a:srgbClr val="52E4F8"/>
                      </a:solidFill>
                      <a:effectLst/>
                      <a:latin typeface="+mn-lt"/>
                    </a:rPr>
                    <a:t>Cytotoxic T Cell) </a:t>
                  </a:r>
                  <a:r>
                    <a:rPr lang="en-US" sz="1800" dirty="0"/>
                    <a:t>&gt;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1800" b="0" i="0" u="none" strike="noStrike" dirty="0">
                      <a:solidFill>
                        <a:srgbClr val="52E4F8"/>
                      </a:solidFill>
                      <a:effectLst/>
                      <a:latin typeface="+mn-lt"/>
                    </a:rPr>
                    <a:t> </a:t>
                  </a:r>
                  <a:endParaRPr lang="en-US" dirty="0">
                    <a:solidFill>
                      <a:schemeClr val="dk1"/>
                    </a:solidFill>
                    <a:latin typeface="+mn-lt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3D2B46A-D81D-48C9-B443-1AC3A6D92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016" y="3043266"/>
                  <a:ext cx="3090612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1042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82CD17-F8D7-4EAD-82CE-04AEB65E6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1"/>
          <a:stretch/>
        </p:blipFill>
        <p:spPr bwMode="auto">
          <a:xfrm>
            <a:off x="556969" y="1717515"/>
            <a:ext cx="2160820" cy="21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F30BA2-563E-4320-B6C1-926580824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2"/>
          <a:stretch/>
        </p:blipFill>
        <p:spPr bwMode="auto">
          <a:xfrm>
            <a:off x="588897" y="3855085"/>
            <a:ext cx="2160820" cy="214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9EAF52-A64F-4EF3-BEA8-0D4E93D88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62"/>
          <a:stretch/>
        </p:blipFill>
        <p:spPr bwMode="auto">
          <a:xfrm>
            <a:off x="3277878" y="1678130"/>
            <a:ext cx="2160820" cy="21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B3655C6-25C8-424C-AAAF-3AB8213AB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2"/>
          <a:stretch/>
        </p:blipFill>
        <p:spPr bwMode="auto">
          <a:xfrm>
            <a:off x="3318111" y="3793632"/>
            <a:ext cx="2160820" cy="21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156;p4">
            <a:extLst>
              <a:ext uri="{FF2B5EF4-FFF2-40B4-BE49-F238E27FC236}">
                <a16:creationId xmlns:a16="http://schemas.microsoft.com/office/drawing/2014/main" id="{8EA4BEBC-619E-497F-9CD5-2D929700F026}"/>
              </a:ext>
            </a:extLst>
          </p:cNvPr>
          <p:cNvSpPr txBox="1"/>
          <p:nvPr/>
        </p:nvSpPr>
        <p:spPr>
          <a:xfrm>
            <a:off x="2439133" y="5950865"/>
            <a:ext cx="4396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7A0019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B.</a:t>
            </a:r>
            <a:r>
              <a:rPr lang="en-US" dirty="0">
                <a:solidFill>
                  <a:schemeClr val="dk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Colocation pair instances between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(Helper T Cell, </a:t>
            </a:r>
            <a:r>
              <a:rPr lang="en-US" b="0" i="0" u="none" strike="noStrike" dirty="0">
                <a:solidFill>
                  <a:srgbClr val="52E4F8"/>
                </a:solidFill>
                <a:effectLst/>
                <a:latin typeface="Helvetica Neue" panose="020B0604020202020204" charset="0"/>
              </a:rPr>
              <a:t>Cytotoxic T Cell)</a:t>
            </a:r>
            <a:endParaRPr lang="en-US" dirty="0">
              <a:solidFill>
                <a:schemeClr val="dk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B485B5-1F4A-4FA4-A366-0676DEBEF4C0}"/>
              </a:ext>
            </a:extLst>
          </p:cNvPr>
          <p:cNvSpPr/>
          <p:nvPr/>
        </p:nvSpPr>
        <p:spPr>
          <a:xfrm>
            <a:off x="9687908" y="4091776"/>
            <a:ext cx="959076" cy="281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 1</a:t>
            </a:r>
          </a:p>
        </p:txBody>
      </p:sp>
      <p:sp>
        <p:nvSpPr>
          <p:cNvPr id="53" name="Google Shape;156;p4">
            <a:extLst>
              <a:ext uri="{FF2B5EF4-FFF2-40B4-BE49-F238E27FC236}">
                <a16:creationId xmlns:a16="http://schemas.microsoft.com/office/drawing/2014/main" id="{FD5CFFBB-9E0C-41FF-B63F-4A45AA8CF3B0}"/>
              </a:ext>
            </a:extLst>
          </p:cNvPr>
          <p:cNvSpPr txBox="1"/>
          <p:nvPr/>
        </p:nvSpPr>
        <p:spPr>
          <a:xfrm>
            <a:off x="7394431" y="5002342"/>
            <a:ext cx="394009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7A0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simple decision tree to distinguish between class 1 and class 2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601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45" grpId="0"/>
      <p:bldP spid="51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75" y="161338"/>
            <a:ext cx="10363200" cy="68062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7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Problem Statement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  <a:latin typeface="Arial"/>
                <a:cs typeface="Arial"/>
              </a:rPr>
              <a:t>Basic Concept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  <a:latin typeface="Arial"/>
                <a:cs typeface="Arial"/>
              </a:rPr>
              <a:t>Problem Definition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Contributions</a:t>
            </a:r>
          </a:p>
          <a:p>
            <a:endParaRPr 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804909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OralExam_Feb_24</Template>
  <TotalTime>106</TotalTime>
  <Words>1175</Words>
  <Application>Microsoft Office PowerPoint</Application>
  <PresentationFormat>Widescreen</PresentationFormat>
  <Paragraphs>206</Paragraphs>
  <Slides>19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Microsoft Yahei</vt:lpstr>
      <vt:lpstr>Arial</vt:lpstr>
      <vt:lpstr>Calibri</vt:lpstr>
      <vt:lpstr>Cambria Math</vt:lpstr>
      <vt:lpstr>Candara</vt:lpstr>
      <vt:lpstr>Helvetica Neue</vt:lpstr>
      <vt:lpstr>nyt-cheltenham</vt:lpstr>
      <vt:lpstr>SVP-regents-PowerPoint-HD-3</vt:lpstr>
      <vt:lpstr>Spatial-configuration-based Classification</vt:lpstr>
      <vt:lpstr>Outline</vt:lpstr>
      <vt:lpstr>GeoAI for Spatial Pattern Mining</vt:lpstr>
      <vt:lpstr>How does GeoAI and spatial analysis tools help? </vt:lpstr>
      <vt:lpstr>Outline</vt:lpstr>
      <vt:lpstr>Concept – Spatial-Configuration </vt:lpstr>
      <vt:lpstr>Concept – Spatial-Configuration </vt:lpstr>
      <vt:lpstr>Concept – Spatial-Configuration-Based Classification</vt:lpstr>
      <vt:lpstr>Outline</vt:lpstr>
      <vt:lpstr>Problem Statement</vt:lpstr>
      <vt:lpstr>Outline</vt:lpstr>
      <vt:lpstr>Challenges</vt:lpstr>
      <vt:lpstr>Spatial Distribution Varies Over Space</vt:lpstr>
      <vt:lpstr>Outline</vt:lpstr>
      <vt:lpstr>Related works and limitations</vt:lpstr>
      <vt:lpstr>Spatial statistics v.s. DNN Model</vt:lpstr>
      <vt:lpstr>Outline</vt:lpstr>
      <vt:lpstr>Spatial-interaction Aware Multi-Category Deep Neural Network (SAMCNet)</vt:lpstr>
      <vt:lpstr>Hand-Constructed Spatial Features are Promising (Decision-Tree Classification Accuracy ~ 71%)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Spatial-configuration-based Classification</dc:title>
  <dc:creator>Majid Farhadloo</dc:creator>
  <cp:lastModifiedBy>Majid Farhadloo</cp:lastModifiedBy>
  <cp:revision>9</cp:revision>
  <dcterms:created xsi:type="dcterms:W3CDTF">2022-03-21T16:12:43Z</dcterms:created>
  <dcterms:modified xsi:type="dcterms:W3CDTF">2022-03-21T17:59:05Z</dcterms:modified>
</cp:coreProperties>
</file>